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7252" r:id="rId1"/>
  </p:sldMasterIdLst>
  <p:notesMasterIdLst>
    <p:notesMasterId r:id="rId3"/>
  </p:notesMasterIdLst>
  <p:handoutMasterIdLst>
    <p:handoutMasterId r:id="rId4"/>
  </p:handoutMasterIdLst>
  <p:sldIdLst>
    <p:sldId id="371" r:id="rId2"/>
  </p:sldIdLst>
  <p:sldSz cx="13004800" cy="9753600"/>
  <p:notesSz cx="6954838" cy="9309100"/>
  <p:defaultTextStyle>
    <a:defPPr marL="0" marR="0" indent="0" algn="l" defTabSz="85979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2984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14978" algn="l" defTabSz="42984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29841" algn="l" defTabSz="42984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44837" algn="l" defTabSz="42984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859790" algn="l" defTabSz="42984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074720" algn="l" defTabSz="42984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289662" algn="l" defTabSz="42984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504599" algn="l" defTabSz="42984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719537" algn="l" defTabSz="42984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A2B6"/>
    <a:srgbClr val="0065A4"/>
    <a:srgbClr val="30A2B6"/>
    <a:srgbClr val="CB3A2E"/>
    <a:srgbClr val="982C23"/>
    <a:srgbClr val="6C4069"/>
    <a:srgbClr val="9A3F50"/>
    <a:srgbClr val="014363"/>
    <a:srgbClr val="D4D4D4"/>
    <a:srgbClr val="A1C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59"/>
    <p:restoredTop sz="86433" autoAdjust="0"/>
  </p:normalViewPr>
  <p:slideViewPr>
    <p:cSldViewPr snapToGrid="0" snapToObjects="1">
      <p:cViewPr varScale="1">
        <p:scale>
          <a:sx n="109" d="100"/>
          <a:sy n="109" d="100"/>
        </p:scale>
        <p:origin x="120" y="14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37" d="100"/>
          <a:sy n="137" d="100"/>
        </p:scale>
        <p:origin x="440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D32C6A-617F-2B4E-82AF-3FABE5F150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 (null)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1731D-2595-1C46-A3A6-9BA4626C1F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B2BAD-019B-E04D-93AB-0C66E7A35AF3}" type="datetimeFigureOut">
              <a:rPr lang="en-US" smtClean="0">
                <a:latin typeface="Arial (null)"/>
              </a:rPr>
              <a:t>9/11/2019</a:t>
            </a:fld>
            <a:endParaRPr lang="en-US" dirty="0">
              <a:latin typeface="Arial (null)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FCB6A-2C2D-F741-A984-CC0E8DCB16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 (null)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29485C-59D1-3D4A-A9AE-A1B3A994A0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A8DC-5D50-7D4C-B66E-40B997B5F47E}" type="slidenum">
              <a:rPr lang="en-US" smtClean="0">
                <a:latin typeface="Arial (null)"/>
              </a:rPr>
              <a:t>‹#›</a:t>
            </a:fld>
            <a:endParaRPr lang="en-US" dirty="0">
              <a:latin typeface="Arial (null)"/>
            </a:endParaRPr>
          </a:p>
        </p:txBody>
      </p:sp>
    </p:spTree>
    <p:extLst>
      <p:ext uri="{BB962C8B-B14F-4D97-AF65-F5344CB8AC3E}">
        <p14:creationId xmlns:p14="http://schemas.microsoft.com/office/powerpoint/2010/main" val="27336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</p:spPr>
        <p:txBody>
          <a:bodyPr lIns="92930" tIns="46465" rIns="92930" bIns="46465"/>
          <a:lstStyle/>
          <a:p>
            <a:endParaRPr dirty="0"/>
          </a:p>
        </p:txBody>
      </p:sp>
      <p:sp>
        <p:nvSpPr>
          <p:cNvPr id="383" name="Shape 383"/>
          <p:cNvSpPr>
            <a:spLocks noGrp="1"/>
          </p:cNvSpPr>
          <p:nvPr>
            <p:ph type="body" sz="quarter" idx="1"/>
          </p:nvPr>
        </p:nvSpPr>
        <p:spPr>
          <a:xfrm>
            <a:off x="927312" y="4421823"/>
            <a:ext cx="5100215" cy="4189095"/>
          </a:xfrm>
          <a:prstGeom prst="rect">
            <a:avLst/>
          </a:prstGeom>
        </p:spPr>
        <p:txBody>
          <a:bodyPr lIns="92930" tIns="46465" rIns="92930" bIns="46465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24620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49200" latinLnBrk="0">
      <a:defRPr sz="2100" b="0" i="0">
        <a:latin typeface="Arial (null)"/>
        <a:ea typeface="Arial (null)"/>
        <a:cs typeface="Lucida Grande"/>
        <a:sym typeface="Lucida Grande"/>
      </a:defRPr>
    </a:lvl1pPr>
    <a:lvl2pPr indent="214978" defTabSz="549200" latinLnBrk="0">
      <a:defRPr sz="2100">
        <a:latin typeface="Lucida Grande"/>
        <a:ea typeface="Lucida Grande"/>
        <a:cs typeface="Lucida Grande"/>
        <a:sym typeface="Lucida Grande"/>
      </a:defRPr>
    </a:lvl2pPr>
    <a:lvl3pPr indent="429841" defTabSz="549200" latinLnBrk="0">
      <a:defRPr sz="2100">
        <a:latin typeface="Lucida Grande"/>
        <a:ea typeface="Lucida Grande"/>
        <a:cs typeface="Lucida Grande"/>
        <a:sym typeface="Lucida Grande"/>
      </a:defRPr>
    </a:lvl3pPr>
    <a:lvl4pPr indent="644837" defTabSz="549200" latinLnBrk="0">
      <a:defRPr sz="2100">
        <a:latin typeface="Lucida Grande"/>
        <a:ea typeface="Lucida Grande"/>
        <a:cs typeface="Lucida Grande"/>
        <a:sym typeface="Lucida Grande"/>
      </a:defRPr>
    </a:lvl4pPr>
    <a:lvl5pPr indent="859790" defTabSz="549200" latinLnBrk="0">
      <a:defRPr sz="2100">
        <a:latin typeface="Lucida Grande"/>
        <a:ea typeface="Lucida Grande"/>
        <a:cs typeface="Lucida Grande"/>
        <a:sym typeface="Lucida Grande"/>
      </a:defRPr>
    </a:lvl5pPr>
    <a:lvl6pPr indent="1074720" defTabSz="549200" latinLnBrk="0">
      <a:defRPr sz="2100">
        <a:latin typeface="Lucida Grande"/>
        <a:ea typeface="Lucida Grande"/>
        <a:cs typeface="Lucida Grande"/>
        <a:sym typeface="Lucida Grande"/>
      </a:defRPr>
    </a:lvl6pPr>
    <a:lvl7pPr indent="1289662" defTabSz="549200" latinLnBrk="0">
      <a:defRPr sz="2100">
        <a:latin typeface="Lucida Grande"/>
        <a:ea typeface="Lucida Grande"/>
        <a:cs typeface="Lucida Grande"/>
        <a:sym typeface="Lucida Grande"/>
      </a:defRPr>
    </a:lvl7pPr>
    <a:lvl8pPr indent="1504599" defTabSz="549200" latinLnBrk="0">
      <a:defRPr sz="2100">
        <a:latin typeface="Lucida Grande"/>
        <a:ea typeface="Lucida Grande"/>
        <a:cs typeface="Lucida Grande"/>
        <a:sym typeface="Lucida Grande"/>
      </a:defRPr>
    </a:lvl8pPr>
    <a:lvl9pPr indent="1719537" defTabSz="549200" latinLnBrk="0">
      <a:defRPr sz="21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0" y="6929122"/>
            <a:ext cx="13004800" cy="2824533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130027" tIns="64996" rIns="130027" bIns="649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6929122"/>
            <a:ext cx="13004800" cy="2824533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130027" tIns="64996" rIns="130027" bIns="649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 hasCustomPrompt="1"/>
          </p:nvPr>
        </p:nvSpPr>
        <p:spPr>
          <a:xfrm>
            <a:off x="630497" y="2282048"/>
            <a:ext cx="11816533" cy="997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6258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9pPr>
          </a:lstStyle>
          <a:p>
            <a:r>
              <a:rPr lang="en-US" dirty="0"/>
              <a:t>Click to Add Presentation Title</a:t>
            </a:r>
            <a:endParaRPr dirty="0"/>
          </a:p>
        </p:txBody>
      </p:sp>
      <p:cxnSp>
        <p:nvCxnSpPr>
          <p:cNvPr id="622" name="Shape 622"/>
          <p:cNvCxnSpPr/>
          <p:nvPr/>
        </p:nvCxnSpPr>
        <p:spPr>
          <a:xfrm>
            <a:off x="0" y="1596250"/>
            <a:ext cx="1300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5798" y="335335"/>
            <a:ext cx="4030137" cy="11051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543186" y="7277463"/>
            <a:ext cx="0" cy="2062507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630498" y="7277462"/>
            <a:ext cx="11816532" cy="2062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3129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341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844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56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56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5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5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5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5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Presenters’ Names</a:t>
            </a:r>
            <a:endParaRPr dirty="0"/>
          </a:p>
        </p:txBody>
      </p:sp>
      <p:cxnSp>
        <p:nvCxnSpPr>
          <p:cNvPr id="627" name="Shape 627"/>
          <p:cNvCxnSpPr/>
          <p:nvPr/>
        </p:nvCxnSpPr>
        <p:spPr>
          <a:xfrm>
            <a:off x="0" y="1596250"/>
            <a:ext cx="1300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5798" y="335335"/>
            <a:ext cx="4030137" cy="11051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543186" y="7277463"/>
            <a:ext cx="0" cy="2062507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3767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605084" y="5172569"/>
            <a:ext cx="5470720" cy="296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3982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1300460" marR="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4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50690" marR="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600919" marR="0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1149" marR="0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901379" marR="0" lvl="5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51609" marR="0" lvl="6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01839" marR="0" lvl="7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069" marR="0" lvl="8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2" hasCustomPrompt="1"/>
          </p:nvPr>
        </p:nvSpPr>
        <p:spPr>
          <a:xfrm>
            <a:off x="605084" y="3106702"/>
            <a:ext cx="5470720" cy="1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50230" marR="0" lvl="0" indent="-325115" algn="ctr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10240" b="1" i="0" u="none" strike="noStrike" cap="none">
                <a:solidFill>
                  <a:schemeClr val="lt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1300460" marR="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3413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50690" marR="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844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600919" marR="0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56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1149" marR="0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56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901379" marR="0" lvl="5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51609" marR="0" lvl="6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01839" marR="0" lvl="7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069" marR="0" lvl="8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##</a:t>
            </a:r>
            <a:endParaRPr dirty="0"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604376" y="1081090"/>
            <a:ext cx="11842560" cy="264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551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604378" y="9128496"/>
            <a:ext cx="11842560" cy="5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422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1300460" marR="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50690" marR="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600919" marR="0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1149" marR="0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901379" marR="0" lvl="5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51609" marR="0" lvl="6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01839" marR="0" lvl="7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069" marR="0" lvl="8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6707859" y="2099733"/>
            <a:ext cx="5739093" cy="6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50800" marR="0" lvl="0" indent="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3982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4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cxnSp>
        <p:nvCxnSpPr>
          <p:cNvPr id="658" name="Shape 658"/>
          <p:cNvCxnSpPr/>
          <p:nvPr/>
        </p:nvCxnSpPr>
        <p:spPr>
          <a:xfrm>
            <a:off x="1850516" y="537353"/>
            <a:ext cx="11154347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7199" y="372203"/>
            <a:ext cx="1011484" cy="33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537353"/>
            <a:ext cx="52864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3776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604377" y="867651"/>
            <a:ext cx="3195307" cy="8202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55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4003042" y="891759"/>
            <a:ext cx="8723200" cy="817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50800" marR="0" lvl="0" indent="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3982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4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604378" y="9128496"/>
            <a:ext cx="11842560" cy="5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422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1300460" marR="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50690" marR="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600919" marR="0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1149" marR="0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901379" marR="0" lvl="5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51609" marR="0" lvl="6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01839" marR="0" lvl="7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069" marR="0" lvl="8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65" name="Shape 665"/>
          <p:cNvCxnSpPr/>
          <p:nvPr/>
        </p:nvCxnSpPr>
        <p:spPr>
          <a:xfrm>
            <a:off x="1850516" y="537353"/>
            <a:ext cx="11154347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7199" y="372203"/>
            <a:ext cx="1011484" cy="33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537353"/>
            <a:ext cx="52864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14426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4858172" y="4399230"/>
            <a:ext cx="7089920" cy="139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551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4858170" y="6310130"/>
            <a:ext cx="7089920" cy="228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2276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1300460" marR="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50690" marR="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600919" marR="0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4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1149" marR="0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4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901379" marR="0" lvl="5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4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51609" marR="0" lvl="6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4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01839" marR="0" lvl="7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4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069" marR="0" lvl="8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4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321" y="1840745"/>
            <a:ext cx="2098389" cy="20983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850516" y="537353"/>
            <a:ext cx="11154347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199" y="372203"/>
            <a:ext cx="1011484" cy="33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537353"/>
            <a:ext cx="52864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23785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604378" y="1081091"/>
            <a:ext cx="4820480" cy="139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551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5982208" y="1078414"/>
            <a:ext cx="7022507" cy="764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4551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98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4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8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8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8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8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604376" y="3356931"/>
            <a:ext cx="4820480" cy="5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3129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1300460" marR="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50690" marR="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600919" marR="0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4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1149" marR="0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4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901379" marR="0" lvl="5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4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51609" marR="0" lvl="6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4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01839" marR="0" lvl="7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4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069" marR="0" lvl="8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4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604376" y="9128496"/>
            <a:ext cx="11898453" cy="5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4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marR="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50690" marR="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600919" marR="0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1149" marR="0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901379" marR="0" lvl="5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51609" marR="0" lvl="6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01839" marR="0" lvl="7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069" marR="0" lvl="8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80" name="Shape 680"/>
          <p:cNvCxnSpPr/>
          <p:nvPr/>
        </p:nvCxnSpPr>
        <p:spPr>
          <a:xfrm>
            <a:off x="1850516" y="537353"/>
            <a:ext cx="11154347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7199" y="372203"/>
            <a:ext cx="1011484" cy="33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537353"/>
            <a:ext cx="52864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735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Ref idx="1001">
        <a:schemeClr val="bg1"/>
      </p:bgRef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6929122"/>
            <a:ext cx="13004800" cy="2824533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130027" tIns="64996" rIns="130027" bIns="649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596250"/>
            <a:ext cx="1300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5798" y="335335"/>
            <a:ext cx="4030137" cy="1105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240" y="6697473"/>
            <a:ext cx="11686980" cy="3056128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658986" y="2282048"/>
            <a:ext cx="11686827" cy="1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64996" rIns="130027" bIns="64996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58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</a:t>
            </a:r>
            <a:r>
              <a:rPr lang="en-US" sz="6258" b="1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you</a:t>
            </a:r>
            <a:r>
              <a:rPr lang="en-US" sz="6258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564" b="0" i="0" dirty="0">
              <a:latin typeface="Arial (null)"/>
            </a:endParaRPr>
          </a:p>
        </p:txBody>
      </p:sp>
      <p:sp>
        <p:nvSpPr>
          <p:cNvPr id="8" name="Shape 655">
            <a:extLst>
              <a:ext uri="{FF2B5EF4-FFF2-40B4-BE49-F238E27FC236}">
                <a16:creationId xmlns:a16="http://schemas.microsoft.com/office/drawing/2014/main" id="{EF89A762-5238-7F40-81D4-E623241D55F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58986" y="3509676"/>
            <a:ext cx="11842560" cy="264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551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9pPr>
          </a:lstStyle>
          <a:p>
            <a:r>
              <a:rPr lang="en-US" dirty="0"/>
              <a:t>Presenter’s contact information goes 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8934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52850" r="-52850"/>
          <a:stretch/>
        </p:blipFill>
        <p:spPr>
          <a:xfrm>
            <a:off x="8247667" y="1336750"/>
            <a:ext cx="11423036" cy="7646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850516" y="537353"/>
            <a:ext cx="11154347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199" y="372203"/>
            <a:ext cx="1011484" cy="33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537353"/>
            <a:ext cx="52864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8247667" y="8987696"/>
            <a:ext cx="585216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604375" y="1977888"/>
            <a:ext cx="7509477" cy="725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64996" rIns="130027" bIns="64996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707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500" b="0" i="0" u="none" strike="noStrike" cap="none" spc="-40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CCRC has been a leader in the field of community college research and reform for over 20 years. Our work provides a foundation for innovations in policy and practice that help give every community college student the best chance of success.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707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500" b="0" i="0" u="none" strike="noStrike" cap="none" spc="-40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487672" marR="0" lvl="0" indent="-4876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500" b="0" i="0" u="none" strike="noStrike" cap="none" spc="-40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College readiness and dual enrollment programs, and the transition from high school to college</a:t>
            </a:r>
          </a:p>
          <a:p>
            <a:pPr marL="487672" marR="0" lvl="0" indent="-4876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500" b="0" i="0" u="none" strike="noStrike" cap="none" spc="-40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Developmental education and adult basic skills</a:t>
            </a:r>
          </a:p>
          <a:p>
            <a:pPr marL="487672" marR="0" lvl="0" indent="-4876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500" b="0" i="0" u="none" strike="noStrike" cap="none" spc="-40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Non-academic support services, financial aid, and student engagement</a:t>
            </a:r>
          </a:p>
          <a:p>
            <a:pPr marL="487672" marR="0" lvl="0" indent="-4876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500" b="0" i="0" u="none" strike="noStrike" cap="none" spc="-40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Online education and instructional technology</a:t>
            </a:r>
          </a:p>
          <a:p>
            <a:pPr marL="487672" marR="0" lvl="0" indent="-4876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500" b="0" i="0" u="none" strike="noStrike" cap="none" spc="-40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Student persistence and completion, and transfer to four-year colleges</a:t>
            </a:r>
          </a:p>
          <a:p>
            <a:pPr marL="487672" marR="0" lvl="0" indent="-4876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500" b="0" i="0" u="none" strike="noStrike" cap="none" spc="-40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Guided pathways, institutional reform, and performance funding </a:t>
            </a:r>
          </a:p>
          <a:p>
            <a:pPr marL="487672" marR="0" lvl="0" indent="-4876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500" b="0" i="0" u="none" strike="noStrike" cap="none" spc="-40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Workforce education and training and the economic returns to higher education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604376" y="1020932"/>
            <a:ext cx="4820480" cy="831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64996" rIns="130027" bIns="64996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51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About CCRC</a:t>
            </a:r>
            <a:endParaRPr sz="1564" b="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91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604378" y="1074707"/>
            <a:ext cx="11842560" cy="204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55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604377" y="2097936"/>
            <a:ext cx="11842987" cy="709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50800" marR="0" lvl="0" indent="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3982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4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604378" y="9128496"/>
            <a:ext cx="11842560" cy="5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422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1300460" marR="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50690" marR="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600919" marR="0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1149" marR="0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901379" marR="0" lvl="5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51609" marR="0" lvl="6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01839" marR="0" lvl="7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069" marR="0" lvl="8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16" name="Shape 616"/>
          <p:cNvCxnSpPr/>
          <p:nvPr/>
        </p:nvCxnSpPr>
        <p:spPr>
          <a:xfrm>
            <a:off x="1850516" y="537353"/>
            <a:ext cx="11154347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7199" y="372203"/>
            <a:ext cx="1011484" cy="33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537353"/>
            <a:ext cx="52864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3733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 hasCustomPrompt="1"/>
          </p:nvPr>
        </p:nvSpPr>
        <p:spPr>
          <a:xfrm>
            <a:off x="605085" y="2211471"/>
            <a:ext cx="11898453" cy="249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50230" marR="0" lvl="0" indent="-577982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1300460" marR="0" lvl="1" indent="-54185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  <a:defRPr sz="34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50690" marR="0" lvl="2" indent="-505734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  <a:defRPr sz="2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13247" marR="0" lvl="3" indent="0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1149" marR="0" lvl="4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901379" marR="0" lvl="5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51609" marR="0" lvl="6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01839" marR="0" lvl="7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069" marR="0" lvl="8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bulleted list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604376" y="1076187"/>
            <a:ext cx="11898453" cy="200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551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850516" y="537353"/>
            <a:ext cx="1128448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7199" y="372203"/>
            <a:ext cx="1011484" cy="33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537353"/>
            <a:ext cx="52864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604376" y="9128496"/>
            <a:ext cx="11898453" cy="5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422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1300460" marR="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50690" marR="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600919" marR="0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1149" marR="0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901379" marR="0" lvl="5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51609" marR="0" lvl="6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01839" marR="0" lvl="7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069" marR="0" lvl="8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57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Image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604376" y="9128496"/>
            <a:ext cx="11898453" cy="5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422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1300460" marR="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50690" marR="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600919" marR="0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1149" marR="0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901379" marR="0" lvl="5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51609" marR="0" lvl="6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01839" marR="0" lvl="7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069" marR="0" lvl="8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604376" y="1076186"/>
            <a:ext cx="11898453" cy="252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551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604376" y="6482695"/>
            <a:ext cx="11898453" cy="2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3129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1300460" marR="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4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50690" marR="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600919" marR="0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1149" marR="0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901379" marR="0" lvl="5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51609" marR="0" lvl="6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01839" marR="0" lvl="7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069" marR="0" lvl="8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41" name="Shape 641"/>
          <p:cNvCxnSpPr/>
          <p:nvPr/>
        </p:nvCxnSpPr>
        <p:spPr>
          <a:xfrm>
            <a:off x="1850516" y="537353"/>
            <a:ext cx="11154347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7199" y="372203"/>
            <a:ext cx="1011484" cy="33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537353"/>
            <a:ext cx="52864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605085" y="2212622"/>
            <a:ext cx="11898453" cy="399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3129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1300460" marR="0" lvl="1" indent="-54185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4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50690" marR="0" lvl="2" indent="-505734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600919" marR="0" lvl="3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1149" marR="0" lvl="4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901379" marR="0" lvl="5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51609" marR="0" lvl="6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01839" marR="0" lvl="7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069" marR="0" lvl="8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48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604376" y="9128496"/>
            <a:ext cx="11898453" cy="5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422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1300460" marR="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50690" marR="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600919" marR="0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1149" marR="0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901379" marR="0" lvl="5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51609" marR="0" lvl="6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01839" marR="0" lvl="7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069" marR="0" lvl="8" indent="-48767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604376" y="1076187"/>
            <a:ext cx="11898453" cy="155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551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41" name="Shape 641"/>
          <p:cNvCxnSpPr/>
          <p:nvPr/>
        </p:nvCxnSpPr>
        <p:spPr>
          <a:xfrm>
            <a:off x="1850516" y="537353"/>
            <a:ext cx="11154347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7199" y="372203"/>
            <a:ext cx="1011484" cy="33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537353"/>
            <a:ext cx="52864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B9A75B-E217-DF49-BF55-6FDAE6951F7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4838" y="2631688"/>
            <a:ext cx="11898312" cy="6289287"/>
          </a:xfrm>
        </p:spPr>
        <p:txBody>
          <a:bodyPr/>
          <a:lstStyle>
            <a:lvl1pPr marL="50800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0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1" name="Shape 641"/>
          <p:cNvCxnSpPr/>
          <p:nvPr/>
        </p:nvCxnSpPr>
        <p:spPr>
          <a:xfrm>
            <a:off x="1850516" y="537353"/>
            <a:ext cx="11154347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7199" y="372203"/>
            <a:ext cx="1011484" cy="33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537353"/>
            <a:ext cx="52864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6868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130027" tIns="64996" rIns="130027" bIns="649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0" b="0" i="0" dirty="0">
              <a:solidFill>
                <a:schemeClr val="lt1"/>
              </a:solidFill>
              <a:latin typeface="Arial (null)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 hasCustomPrompt="1"/>
          </p:nvPr>
        </p:nvSpPr>
        <p:spPr>
          <a:xfrm>
            <a:off x="604378" y="5490838"/>
            <a:ext cx="11638613" cy="997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6258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/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sp>
        <p:nvSpPr>
          <p:cNvPr id="648" name="Shape 648"/>
          <p:cNvSpPr txBox="1">
            <a:spLocks noGrp="1"/>
          </p:cNvSpPr>
          <p:nvPr>
            <p:ph type="body" idx="1" hasCustomPrompt="1"/>
          </p:nvPr>
        </p:nvSpPr>
        <p:spPr>
          <a:xfrm>
            <a:off x="604378" y="6527238"/>
            <a:ext cx="11638613" cy="213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3413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1300460" marR="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844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50690" marR="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56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600919" marR="0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2276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1149" marR="0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2276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901379" marR="0" lvl="5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2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51609" marR="0" lvl="6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2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01839" marR="0" lvl="7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2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069" marR="0" lvl="8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2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Subtitle</a:t>
            </a:r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850516" y="537353"/>
            <a:ext cx="11154347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7199" y="372203"/>
            <a:ext cx="1011484" cy="33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537353"/>
            <a:ext cx="52864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/>
        </p:nvCxnSpPr>
        <p:spPr>
          <a:xfrm>
            <a:off x="1850516" y="524595"/>
            <a:ext cx="11154347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7199" y="383756"/>
            <a:ext cx="1011484" cy="2816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/>
        </p:nvCxnSpPr>
        <p:spPr>
          <a:xfrm>
            <a:off x="0" y="524595"/>
            <a:ext cx="52864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641">
            <a:extLst>
              <a:ext uri="{FF2B5EF4-FFF2-40B4-BE49-F238E27FC236}">
                <a16:creationId xmlns:a16="http://schemas.microsoft.com/office/drawing/2014/main" id="{88766948-B31C-AC46-BD49-7A210FA45BC8}"/>
              </a:ext>
            </a:extLst>
          </p:cNvPr>
          <p:cNvCxnSpPr/>
          <p:nvPr userDrawn="1"/>
        </p:nvCxnSpPr>
        <p:spPr>
          <a:xfrm>
            <a:off x="1850516" y="524595"/>
            <a:ext cx="11154347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" name="Shape 642">
            <a:extLst>
              <a:ext uri="{FF2B5EF4-FFF2-40B4-BE49-F238E27FC236}">
                <a16:creationId xmlns:a16="http://schemas.microsoft.com/office/drawing/2014/main" id="{97781516-9DDB-B346-9BA4-A48471DD4D3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697199" y="383756"/>
            <a:ext cx="1011484" cy="2816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643">
            <a:extLst>
              <a:ext uri="{FF2B5EF4-FFF2-40B4-BE49-F238E27FC236}">
                <a16:creationId xmlns:a16="http://schemas.microsoft.com/office/drawing/2014/main" id="{C6F3FDED-D9DD-B348-9384-C4630989A30F}"/>
              </a:ext>
            </a:extLst>
          </p:cNvPr>
          <p:cNvCxnSpPr/>
          <p:nvPr userDrawn="1"/>
        </p:nvCxnSpPr>
        <p:spPr>
          <a:xfrm>
            <a:off x="0" y="524595"/>
            <a:ext cx="52864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2699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with Photo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C539D-87AC-C042-872B-C6450B6A7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8900" y="0"/>
            <a:ext cx="13281025" cy="7024688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6" name="Shape 626"/>
          <p:cNvSpPr/>
          <p:nvPr/>
        </p:nvSpPr>
        <p:spPr>
          <a:xfrm>
            <a:off x="0" y="6929122"/>
            <a:ext cx="13004800" cy="2824533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130027" tIns="64996" rIns="130027" bIns="649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6929122"/>
            <a:ext cx="13004800" cy="2824533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130027" tIns="64996" rIns="130027" bIns="649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Shape 624"/>
          <p:cNvCxnSpPr/>
          <p:nvPr/>
        </p:nvCxnSpPr>
        <p:spPr>
          <a:xfrm>
            <a:off x="543186" y="7277463"/>
            <a:ext cx="0" cy="2062507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630498" y="7277462"/>
            <a:ext cx="11816532" cy="2062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6260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341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844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56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56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5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5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5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5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cxnSp>
        <p:nvCxnSpPr>
          <p:cNvPr id="629" name="Shape 629"/>
          <p:cNvCxnSpPr/>
          <p:nvPr/>
        </p:nvCxnSpPr>
        <p:spPr>
          <a:xfrm>
            <a:off x="543186" y="7277463"/>
            <a:ext cx="0" cy="2062507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9276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894080" y="519290"/>
            <a:ext cx="11216640" cy="188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894080" y="2596445"/>
            <a:ext cx="11216640" cy="61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02777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7253" r:id="rId1"/>
    <p:sldLayoutId id="2147487254" r:id="rId2"/>
    <p:sldLayoutId id="2147487255" r:id="rId3"/>
    <p:sldLayoutId id="2147487256" r:id="rId4"/>
    <p:sldLayoutId id="2147487257" r:id="rId5"/>
    <p:sldLayoutId id="2147487258" r:id="rId6"/>
    <p:sldLayoutId id="2147487259" r:id="rId7"/>
    <p:sldLayoutId id="2147487260" r:id="rId8"/>
    <p:sldLayoutId id="2147487261" r:id="rId9"/>
    <p:sldLayoutId id="2147487262" r:id="rId10"/>
    <p:sldLayoutId id="2147487263" r:id="rId11"/>
    <p:sldLayoutId id="2147487264" r:id="rId12"/>
    <p:sldLayoutId id="2147487265" r:id="rId13"/>
    <p:sldLayoutId id="214748726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62ADB-22F0-D24B-8A82-4882AE83D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and Strategies for Leading Guided Pathways Redesigns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234CC-DC96-AD4F-956F-C9A908A2F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378" y="8922619"/>
            <a:ext cx="11842560" cy="518827"/>
          </a:xfrm>
        </p:spPr>
        <p:txBody>
          <a:bodyPr/>
          <a:lstStyle/>
          <a:p>
            <a:r>
              <a:rPr lang="en-US" dirty="0"/>
              <a:t>Jenkins, D., Lahr, H., Brown, A. E., &amp; </a:t>
            </a:r>
            <a:r>
              <a:rPr lang="en-US" dirty="0" err="1"/>
              <a:t>Mazzariello</a:t>
            </a:r>
            <a:r>
              <a:rPr lang="en-US" dirty="0"/>
              <a:t>, A. (2019). </a:t>
            </a:r>
            <a:r>
              <a:rPr lang="en-US" i="1" dirty="0"/>
              <a:t>Redesigning your college through guided pathways: Lessons on managing whole-college reform from the AACC Pathways Project</a:t>
            </a:r>
            <a:r>
              <a:rPr lang="en-US" dirty="0"/>
              <a:t>. New York, NY: Columbia University, Teachers College, Community College Research Center.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90DE21-3787-404D-AFCC-4D4337B160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4" b="13732"/>
          <a:stretch/>
        </p:blipFill>
        <p:spPr>
          <a:xfrm>
            <a:off x="0" y="2945330"/>
            <a:ext cx="13004800" cy="59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0692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theme/theme1.xml><?xml version="1.0" encoding="utf-8"?>
<a:theme xmlns:a="http://schemas.openxmlformats.org/drawingml/2006/main" name="CCRC 2018 Theme">
  <a:themeElements>
    <a:clrScheme name="CCRC Colors">
      <a:dk1>
        <a:srgbClr val="000000"/>
      </a:dk1>
      <a:lt1>
        <a:srgbClr val="FFFFFF"/>
      </a:lt1>
      <a:dk2>
        <a:srgbClr val="0065A4"/>
      </a:dk2>
      <a:lt2>
        <a:srgbClr val="31A2B6"/>
      </a:lt2>
      <a:accent1>
        <a:srgbClr val="0065A4"/>
      </a:accent1>
      <a:accent2>
        <a:srgbClr val="31A2B6"/>
      </a:accent2>
      <a:accent3>
        <a:srgbClr val="CB3B2E"/>
      </a:accent3>
      <a:accent4>
        <a:srgbClr val="D96B29"/>
      </a:accent4>
      <a:accent5>
        <a:srgbClr val="864F83"/>
      </a:accent5>
      <a:accent6>
        <a:srgbClr val="5CA060"/>
      </a:accent6>
      <a:hlink>
        <a:srgbClr val="0065A4"/>
      </a:hlink>
      <a:folHlink>
        <a:srgbClr val="31A2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D0CD61F-64F4-8042-8B52-057EC0C08E7D}" vid="{CE445F00-00A9-B14A-A85E-C5DFAB001E1E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CCRC 2018 Theme</Template>
  <TotalTime>13</TotalTime>
  <Words>30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(null)</vt:lpstr>
      <vt:lpstr>Calibri</vt:lpstr>
      <vt:lpstr>Helvetica</vt:lpstr>
      <vt:lpstr>Lucida Grande</vt:lpstr>
      <vt:lpstr>CCRC 2018 Theme</vt:lpstr>
      <vt:lpstr>Timeline and Strategies for Leading Guided Pathways Redesigns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 and Strategies for Leading Guided Pathways Redesigns</dc:title>
  <dc:subject/>
  <dc:creator>Microsoft Office User</dc:creator>
  <cp:keywords/>
  <dc:description/>
  <cp:lastModifiedBy>Amy Mazzariello</cp:lastModifiedBy>
  <cp:revision>3</cp:revision>
  <cp:lastPrinted>2016-10-05T15:45:11Z</cp:lastPrinted>
  <dcterms:created xsi:type="dcterms:W3CDTF">2019-09-10T13:14:10Z</dcterms:created>
  <dcterms:modified xsi:type="dcterms:W3CDTF">2019-09-11T16:15:20Z</dcterms:modified>
  <cp:category/>
</cp:coreProperties>
</file>