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704" r:id="rId4"/>
    <p:sldMasterId id="2147483716" r:id="rId5"/>
  </p:sldMasterIdLst>
  <p:notesMasterIdLst>
    <p:notesMasterId r:id="rId41"/>
  </p:notesMasterIdLst>
  <p:sldIdLst>
    <p:sldId id="256" r:id="rId6"/>
    <p:sldId id="620" r:id="rId7"/>
    <p:sldId id="619" r:id="rId8"/>
    <p:sldId id="258" r:id="rId9"/>
    <p:sldId id="263" r:id="rId10"/>
    <p:sldId id="275" r:id="rId11"/>
    <p:sldId id="594" r:id="rId12"/>
    <p:sldId id="266" r:id="rId13"/>
    <p:sldId id="621" r:id="rId14"/>
    <p:sldId id="622" r:id="rId15"/>
    <p:sldId id="274" r:id="rId16"/>
    <p:sldId id="392" r:id="rId17"/>
    <p:sldId id="278" r:id="rId18"/>
    <p:sldId id="296" r:id="rId19"/>
    <p:sldId id="600" r:id="rId20"/>
    <p:sldId id="602" r:id="rId21"/>
    <p:sldId id="601" r:id="rId22"/>
    <p:sldId id="598" r:id="rId23"/>
    <p:sldId id="599" r:id="rId24"/>
    <p:sldId id="276" r:id="rId25"/>
    <p:sldId id="607" r:id="rId26"/>
    <p:sldId id="596" r:id="rId27"/>
    <p:sldId id="595" r:id="rId28"/>
    <p:sldId id="279" r:id="rId29"/>
    <p:sldId id="610" r:id="rId30"/>
    <p:sldId id="611" r:id="rId31"/>
    <p:sldId id="612" r:id="rId32"/>
    <p:sldId id="613" r:id="rId33"/>
    <p:sldId id="614" r:id="rId34"/>
    <p:sldId id="615" r:id="rId35"/>
    <p:sldId id="616" r:id="rId36"/>
    <p:sldId id="617" r:id="rId37"/>
    <p:sldId id="618" r:id="rId38"/>
    <p:sldId id="603" r:id="rId39"/>
    <p:sldId id="30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12" autoAdjust="0"/>
    <p:restoredTop sz="93135" autoAdjust="0"/>
  </p:normalViewPr>
  <p:slideViewPr>
    <p:cSldViewPr snapToGrid="0">
      <p:cViewPr>
        <p:scale>
          <a:sx n="116" d="100"/>
          <a:sy n="116" d="100"/>
        </p:scale>
        <p:origin x="-72" y="-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sz="2400" b="1" dirty="0">
                <a:solidFill>
                  <a:schemeClr val="tx1"/>
                </a:solidFill>
                <a:latin typeface="+mn-lt"/>
              </a:rPr>
              <a:t>Zane State Completion</a:t>
            </a:r>
            <a:r>
              <a:rPr lang="en-US" b="1" dirty="0">
                <a:solidFill>
                  <a:schemeClr val="tx1"/>
                </a:solidFill>
                <a:latin typeface="+mn-lt"/>
              </a:rPr>
              <a:t> Rates</a:t>
            </a:r>
          </a:p>
        </c:rich>
      </c:tx>
      <c:layout>
        <c:manualLayout>
          <c:xMode val="edge"/>
          <c:yMode val="edge"/>
          <c:x val="0.27077687752799018"/>
          <c:y val="2.6267782461394634E-2"/>
        </c:manualLayout>
      </c:layout>
      <c:overlay val="0"/>
      <c:spPr>
        <a:noFill/>
        <a:ln>
          <a:noFill/>
        </a:ln>
        <a:effectLst/>
      </c:spPr>
    </c:title>
    <c:autoTitleDeleted val="0"/>
    <c:plotArea>
      <c:layout/>
      <c:lineChart>
        <c:grouping val="standard"/>
        <c:varyColors val="0"/>
        <c:ser>
          <c:idx val="0"/>
          <c:order val="0"/>
          <c:tx>
            <c:strRef>
              <c:f>Sheet1!$B$1</c:f>
              <c:strCache>
                <c:ptCount val="1"/>
                <c:pt idx="0">
                  <c:v>100%</c:v>
                </c:pt>
              </c:strCache>
            </c:strRef>
          </c:tx>
          <c:spPr>
            <a:ln w="22225" cap="rnd">
              <a:solidFill>
                <a:schemeClr val="accent2"/>
              </a:solidFill>
              <a:round/>
            </a:ln>
            <a:effectLst/>
          </c:spPr>
          <c:marker>
            <c:symbol val="none"/>
          </c:marker>
          <c:cat>
            <c:strRef>
              <c:f>Sheet1!$A$2:$A$5</c:f>
              <c:strCache>
                <c:ptCount val="4"/>
                <c:pt idx="0">
                  <c:v>2012 Cohort</c:v>
                </c:pt>
                <c:pt idx="1">
                  <c:v>2013 Cohort</c:v>
                </c:pt>
                <c:pt idx="2">
                  <c:v>2014 Cohort</c:v>
                </c:pt>
                <c:pt idx="3">
                  <c:v>2015 Cohort</c:v>
                </c:pt>
              </c:strCache>
            </c:strRef>
          </c:cat>
          <c:val>
            <c:numRef>
              <c:f>Sheet1!$B$2:$B$5</c:f>
              <c:numCache>
                <c:formatCode>0%</c:formatCode>
                <c:ptCount val="4"/>
                <c:pt idx="0">
                  <c:v>0.09</c:v>
                </c:pt>
                <c:pt idx="1">
                  <c:v>0.1</c:v>
                </c:pt>
                <c:pt idx="2">
                  <c:v>0.18</c:v>
                </c:pt>
                <c:pt idx="3">
                  <c:v>0.24</c:v>
                </c:pt>
              </c:numCache>
            </c:numRef>
          </c:val>
          <c:smooth val="0"/>
          <c:extLst xmlns:c16r2="http://schemas.microsoft.com/office/drawing/2015/06/chart">
            <c:ext xmlns:c16="http://schemas.microsoft.com/office/drawing/2014/chart" uri="{C3380CC4-5D6E-409C-BE32-E72D297353CC}">
              <c16:uniqueId val="{00000000-E7A2-490F-8D7F-AB36D8C9A4CF}"/>
            </c:ext>
          </c:extLst>
        </c:ser>
        <c:ser>
          <c:idx val="1"/>
          <c:order val="1"/>
          <c:tx>
            <c:strRef>
              <c:f>Sheet1!$C$1</c:f>
              <c:strCache>
                <c:ptCount val="1"/>
                <c:pt idx="0">
                  <c:v>150%</c:v>
                </c:pt>
              </c:strCache>
            </c:strRef>
          </c:tx>
          <c:spPr>
            <a:ln w="22225" cap="rnd">
              <a:solidFill>
                <a:schemeClr val="accent4"/>
              </a:solidFill>
              <a:round/>
            </a:ln>
            <a:effectLst/>
          </c:spPr>
          <c:marker>
            <c:symbol val="none"/>
          </c:marker>
          <c:cat>
            <c:strRef>
              <c:f>Sheet1!$A$2:$A$5</c:f>
              <c:strCache>
                <c:ptCount val="4"/>
                <c:pt idx="0">
                  <c:v>2012 Cohort</c:v>
                </c:pt>
                <c:pt idx="1">
                  <c:v>2013 Cohort</c:v>
                </c:pt>
                <c:pt idx="2">
                  <c:v>2014 Cohort</c:v>
                </c:pt>
                <c:pt idx="3">
                  <c:v>2015 Cohort</c:v>
                </c:pt>
              </c:strCache>
            </c:strRef>
          </c:cat>
          <c:val>
            <c:numRef>
              <c:f>Sheet1!$C$2:$C$5</c:f>
              <c:numCache>
                <c:formatCode>0%</c:formatCode>
                <c:ptCount val="4"/>
                <c:pt idx="0">
                  <c:v>0.2</c:v>
                </c:pt>
                <c:pt idx="1">
                  <c:v>0.21</c:v>
                </c:pt>
                <c:pt idx="2">
                  <c:v>0.3</c:v>
                </c:pt>
                <c:pt idx="3">
                  <c:v>0.41</c:v>
                </c:pt>
              </c:numCache>
            </c:numRef>
          </c:val>
          <c:smooth val="0"/>
          <c:extLst xmlns:c16r2="http://schemas.microsoft.com/office/drawing/2015/06/chart">
            <c:ext xmlns:c16="http://schemas.microsoft.com/office/drawing/2014/chart" uri="{C3380CC4-5D6E-409C-BE32-E72D297353CC}">
              <c16:uniqueId val="{00000001-E7A2-490F-8D7F-AB36D8C9A4CF}"/>
            </c:ext>
          </c:extLst>
        </c:ser>
        <c:ser>
          <c:idx val="2"/>
          <c:order val="2"/>
          <c:tx>
            <c:strRef>
              <c:f>Sheet1!$D$1</c:f>
              <c:strCache>
                <c:ptCount val="1"/>
                <c:pt idx="0">
                  <c:v>200%</c:v>
                </c:pt>
              </c:strCache>
            </c:strRef>
          </c:tx>
          <c:spPr>
            <a:ln w="22225" cap="rnd">
              <a:solidFill>
                <a:schemeClr val="accent6"/>
              </a:solidFill>
              <a:round/>
            </a:ln>
            <a:effectLst/>
          </c:spPr>
          <c:marker>
            <c:symbol val="none"/>
          </c:marker>
          <c:cat>
            <c:strRef>
              <c:f>Sheet1!$A$2:$A$5</c:f>
              <c:strCache>
                <c:ptCount val="4"/>
                <c:pt idx="0">
                  <c:v>2012 Cohort</c:v>
                </c:pt>
                <c:pt idx="1">
                  <c:v>2013 Cohort</c:v>
                </c:pt>
                <c:pt idx="2">
                  <c:v>2014 Cohort</c:v>
                </c:pt>
                <c:pt idx="3">
                  <c:v>2015 Cohort</c:v>
                </c:pt>
              </c:strCache>
            </c:strRef>
          </c:cat>
          <c:val>
            <c:numRef>
              <c:f>Sheet1!$D$2:$D$5</c:f>
              <c:numCache>
                <c:formatCode>0%</c:formatCode>
                <c:ptCount val="4"/>
                <c:pt idx="0">
                  <c:v>0.28000000000000003</c:v>
                </c:pt>
                <c:pt idx="1">
                  <c:v>0.26</c:v>
                </c:pt>
                <c:pt idx="2">
                  <c:v>0.36</c:v>
                </c:pt>
              </c:numCache>
            </c:numRef>
          </c:val>
          <c:smooth val="0"/>
          <c:extLst xmlns:c16r2="http://schemas.microsoft.com/office/drawing/2015/06/chart">
            <c:ext xmlns:c16="http://schemas.microsoft.com/office/drawing/2014/chart" uri="{C3380CC4-5D6E-409C-BE32-E72D297353CC}">
              <c16:uniqueId val="{00000002-E7A2-490F-8D7F-AB36D8C9A4CF}"/>
            </c:ext>
          </c:extLst>
        </c:ser>
        <c:dLbls>
          <c:showLegendKey val="0"/>
          <c:showVal val="0"/>
          <c:showCatName val="0"/>
          <c:showSerName val="0"/>
          <c:showPercent val="0"/>
          <c:showBubbleSize val="0"/>
        </c:dLbls>
        <c:marker val="1"/>
        <c:smooth val="0"/>
        <c:axId val="48071808"/>
        <c:axId val="48073344"/>
      </c:lineChart>
      <c:catAx>
        <c:axId val="48071808"/>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48073344"/>
        <c:crosses val="autoZero"/>
        <c:auto val="1"/>
        <c:lblAlgn val="ctr"/>
        <c:lblOffset val="100"/>
        <c:noMultiLvlLbl val="0"/>
      </c:catAx>
      <c:valAx>
        <c:axId val="48073344"/>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48071808"/>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sz="2400" b="1" dirty="0">
                <a:solidFill>
                  <a:schemeClr val="tx1"/>
                </a:solidFill>
                <a:latin typeface="+mn-lt"/>
              </a:rPr>
              <a:t>Zane State Completion</a:t>
            </a:r>
            <a:r>
              <a:rPr lang="en-US" b="1" dirty="0">
                <a:solidFill>
                  <a:schemeClr val="tx1"/>
                </a:solidFill>
                <a:latin typeface="+mn-lt"/>
              </a:rPr>
              <a:t> Rates</a:t>
            </a:r>
          </a:p>
        </c:rich>
      </c:tx>
      <c:layout>
        <c:manualLayout>
          <c:xMode val="edge"/>
          <c:yMode val="edge"/>
          <c:x val="0.27077687752799018"/>
          <c:y val="2.6267782461394634E-2"/>
        </c:manualLayout>
      </c:layout>
      <c:overlay val="0"/>
      <c:spPr>
        <a:noFill/>
        <a:ln>
          <a:noFill/>
        </a:ln>
        <a:effectLst/>
      </c:spPr>
    </c:title>
    <c:autoTitleDeleted val="0"/>
    <c:plotArea>
      <c:layout/>
      <c:lineChart>
        <c:grouping val="standard"/>
        <c:varyColors val="0"/>
        <c:ser>
          <c:idx val="0"/>
          <c:order val="0"/>
          <c:tx>
            <c:strRef>
              <c:f>Sheet1!$B$1</c:f>
              <c:strCache>
                <c:ptCount val="1"/>
                <c:pt idx="0">
                  <c:v>100%</c:v>
                </c:pt>
              </c:strCache>
            </c:strRef>
          </c:tx>
          <c:spPr>
            <a:ln w="22225" cap="rnd">
              <a:solidFill>
                <a:schemeClr val="accent2"/>
              </a:solidFill>
              <a:round/>
            </a:ln>
            <a:effectLst/>
          </c:spPr>
          <c:marker>
            <c:symbol val="none"/>
          </c:marker>
          <c:cat>
            <c:strRef>
              <c:f>Sheet1!$A$2:$A$5</c:f>
              <c:strCache>
                <c:ptCount val="4"/>
                <c:pt idx="0">
                  <c:v>2012 Cohort</c:v>
                </c:pt>
                <c:pt idx="1">
                  <c:v>2013 Cohort</c:v>
                </c:pt>
                <c:pt idx="2">
                  <c:v>2014 Cohort</c:v>
                </c:pt>
                <c:pt idx="3">
                  <c:v>2015 Cohort</c:v>
                </c:pt>
              </c:strCache>
            </c:strRef>
          </c:cat>
          <c:val>
            <c:numRef>
              <c:f>Sheet1!$B$2:$B$5</c:f>
              <c:numCache>
                <c:formatCode>0%</c:formatCode>
                <c:ptCount val="4"/>
                <c:pt idx="0">
                  <c:v>0.09</c:v>
                </c:pt>
                <c:pt idx="1">
                  <c:v>0.1</c:v>
                </c:pt>
                <c:pt idx="2">
                  <c:v>0.18</c:v>
                </c:pt>
                <c:pt idx="3">
                  <c:v>0.24</c:v>
                </c:pt>
              </c:numCache>
            </c:numRef>
          </c:val>
          <c:smooth val="0"/>
          <c:extLst xmlns:c16r2="http://schemas.microsoft.com/office/drawing/2015/06/chart">
            <c:ext xmlns:c16="http://schemas.microsoft.com/office/drawing/2014/chart" uri="{C3380CC4-5D6E-409C-BE32-E72D297353CC}">
              <c16:uniqueId val="{00000000-E7A2-490F-8D7F-AB36D8C9A4CF}"/>
            </c:ext>
          </c:extLst>
        </c:ser>
        <c:ser>
          <c:idx val="1"/>
          <c:order val="1"/>
          <c:tx>
            <c:strRef>
              <c:f>Sheet1!$C$1</c:f>
              <c:strCache>
                <c:ptCount val="1"/>
                <c:pt idx="0">
                  <c:v>150%</c:v>
                </c:pt>
              </c:strCache>
            </c:strRef>
          </c:tx>
          <c:spPr>
            <a:ln w="22225" cap="rnd">
              <a:solidFill>
                <a:schemeClr val="accent4"/>
              </a:solidFill>
              <a:round/>
            </a:ln>
            <a:effectLst/>
          </c:spPr>
          <c:marker>
            <c:symbol val="none"/>
          </c:marker>
          <c:cat>
            <c:strRef>
              <c:f>Sheet1!$A$2:$A$5</c:f>
              <c:strCache>
                <c:ptCount val="4"/>
                <c:pt idx="0">
                  <c:v>2012 Cohort</c:v>
                </c:pt>
                <c:pt idx="1">
                  <c:v>2013 Cohort</c:v>
                </c:pt>
                <c:pt idx="2">
                  <c:v>2014 Cohort</c:v>
                </c:pt>
                <c:pt idx="3">
                  <c:v>2015 Cohort</c:v>
                </c:pt>
              </c:strCache>
            </c:strRef>
          </c:cat>
          <c:val>
            <c:numRef>
              <c:f>Sheet1!$C$2:$C$5</c:f>
              <c:numCache>
                <c:formatCode>0%</c:formatCode>
                <c:ptCount val="4"/>
                <c:pt idx="0">
                  <c:v>0.2</c:v>
                </c:pt>
                <c:pt idx="1">
                  <c:v>0.21</c:v>
                </c:pt>
                <c:pt idx="2">
                  <c:v>0.3</c:v>
                </c:pt>
                <c:pt idx="3">
                  <c:v>0.41</c:v>
                </c:pt>
              </c:numCache>
            </c:numRef>
          </c:val>
          <c:smooth val="0"/>
          <c:extLst xmlns:c16r2="http://schemas.microsoft.com/office/drawing/2015/06/chart">
            <c:ext xmlns:c16="http://schemas.microsoft.com/office/drawing/2014/chart" uri="{C3380CC4-5D6E-409C-BE32-E72D297353CC}">
              <c16:uniqueId val="{00000001-E7A2-490F-8D7F-AB36D8C9A4CF}"/>
            </c:ext>
          </c:extLst>
        </c:ser>
        <c:ser>
          <c:idx val="2"/>
          <c:order val="2"/>
          <c:tx>
            <c:strRef>
              <c:f>Sheet1!$D$1</c:f>
              <c:strCache>
                <c:ptCount val="1"/>
                <c:pt idx="0">
                  <c:v>200%</c:v>
                </c:pt>
              </c:strCache>
            </c:strRef>
          </c:tx>
          <c:spPr>
            <a:ln w="22225" cap="rnd">
              <a:solidFill>
                <a:schemeClr val="accent6"/>
              </a:solidFill>
              <a:round/>
            </a:ln>
            <a:effectLst/>
          </c:spPr>
          <c:marker>
            <c:symbol val="none"/>
          </c:marker>
          <c:cat>
            <c:strRef>
              <c:f>Sheet1!$A$2:$A$5</c:f>
              <c:strCache>
                <c:ptCount val="4"/>
                <c:pt idx="0">
                  <c:v>2012 Cohort</c:v>
                </c:pt>
                <c:pt idx="1">
                  <c:v>2013 Cohort</c:v>
                </c:pt>
                <c:pt idx="2">
                  <c:v>2014 Cohort</c:v>
                </c:pt>
                <c:pt idx="3">
                  <c:v>2015 Cohort</c:v>
                </c:pt>
              </c:strCache>
            </c:strRef>
          </c:cat>
          <c:val>
            <c:numRef>
              <c:f>Sheet1!$D$2:$D$5</c:f>
              <c:numCache>
                <c:formatCode>0%</c:formatCode>
                <c:ptCount val="4"/>
                <c:pt idx="0">
                  <c:v>0.28000000000000003</c:v>
                </c:pt>
                <c:pt idx="1">
                  <c:v>0.26</c:v>
                </c:pt>
                <c:pt idx="2">
                  <c:v>0.36</c:v>
                </c:pt>
              </c:numCache>
            </c:numRef>
          </c:val>
          <c:smooth val="0"/>
          <c:extLst xmlns:c16r2="http://schemas.microsoft.com/office/drawing/2015/06/chart">
            <c:ext xmlns:c16="http://schemas.microsoft.com/office/drawing/2014/chart" uri="{C3380CC4-5D6E-409C-BE32-E72D297353CC}">
              <c16:uniqueId val="{00000002-E7A2-490F-8D7F-AB36D8C9A4CF}"/>
            </c:ext>
          </c:extLst>
        </c:ser>
        <c:dLbls>
          <c:showLegendKey val="0"/>
          <c:showVal val="0"/>
          <c:showCatName val="0"/>
          <c:showSerName val="0"/>
          <c:showPercent val="0"/>
          <c:showBubbleSize val="0"/>
        </c:dLbls>
        <c:marker val="1"/>
        <c:smooth val="0"/>
        <c:axId val="44186624"/>
        <c:axId val="44192512"/>
      </c:lineChart>
      <c:catAx>
        <c:axId val="4418662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44192512"/>
        <c:crosses val="autoZero"/>
        <c:auto val="1"/>
        <c:lblAlgn val="ctr"/>
        <c:lblOffset val="100"/>
        <c:noMultiLvlLbl val="0"/>
      </c:catAx>
      <c:valAx>
        <c:axId val="44192512"/>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44186624"/>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Fall-to-Fall Retention</a:t>
            </a:r>
          </a:p>
          <a:p>
            <a:pPr>
              <a:defRPr sz="2200" b="1" i="0" u="none" strike="noStrike" kern="1200" baseline="0">
                <a:solidFill>
                  <a:schemeClr val="dk1">
                    <a:lumMod val="75000"/>
                    <a:lumOff val="25000"/>
                  </a:schemeClr>
                </a:solidFill>
                <a:latin typeface="+mn-lt"/>
                <a:ea typeface="+mn-ea"/>
                <a:cs typeface="+mn-cs"/>
              </a:defRPr>
            </a:pPr>
            <a:r>
              <a:rPr lang="en-US" dirty="0"/>
              <a:t>Zane State vs. IPEDS Comparison Full-Time Cohort</a:t>
            </a: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ZSC Full Time Cohort</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0%</c:formatCode>
                <c:ptCount val="5"/>
                <c:pt idx="0">
                  <c:v>0.51</c:v>
                </c:pt>
                <c:pt idx="1">
                  <c:v>0.52</c:v>
                </c:pt>
                <c:pt idx="2">
                  <c:v>0.55000000000000004</c:v>
                </c:pt>
                <c:pt idx="3">
                  <c:v>0.61</c:v>
                </c:pt>
                <c:pt idx="4">
                  <c:v>0.62</c:v>
                </c:pt>
              </c:numCache>
            </c:numRef>
          </c:val>
          <c:extLst xmlns:c16r2="http://schemas.microsoft.com/office/drawing/2015/06/chart">
            <c:ext xmlns:c16="http://schemas.microsoft.com/office/drawing/2014/chart" uri="{C3380CC4-5D6E-409C-BE32-E72D297353CC}">
              <c16:uniqueId val="{00000000-5DEA-4AA1-8F1D-4BD591282A05}"/>
            </c:ext>
          </c:extLst>
        </c:ser>
        <c:ser>
          <c:idx val="1"/>
          <c:order val="1"/>
          <c:tx>
            <c:strRef>
              <c:f>Sheet1!$C$1</c:f>
              <c:strCache>
                <c:ptCount val="1"/>
                <c:pt idx="0">
                  <c:v>Comparison Full Time Cohort</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0%</c:formatCode>
                <c:ptCount val="5"/>
                <c:pt idx="0">
                  <c:v>0.46</c:v>
                </c:pt>
                <c:pt idx="1">
                  <c:v>0.48</c:v>
                </c:pt>
                <c:pt idx="2">
                  <c:v>0.54</c:v>
                </c:pt>
                <c:pt idx="3">
                  <c:v>0.53</c:v>
                </c:pt>
                <c:pt idx="4">
                  <c:v>0.56999999999999995</c:v>
                </c:pt>
              </c:numCache>
            </c:numRef>
          </c:val>
          <c:extLst xmlns:c16r2="http://schemas.microsoft.com/office/drawing/2015/06/chart">
            <c:ext xmlns:c16="http://schemas.microsoft.com/office/drawing/2014/chart" uri="{C3380CC4-5D6E-409C-BE32-E72D297353CC}">
              <c16:uniqueId val="{00000001-5DEA-4AA1-8F1D-4BD591282A05}"/>
            </c:ext>
          </c:extLst>
        </c:ser>
        <c:dLbls>
          <c:dLblPos val="inEnd"/>
          <c:showLegendKey val="0"/>
          <c:showVal val="1"/>
          <c:showCatName val="0"/>
          <c:showSerName val="0"/>
          <c:showPercent val="0"/>
          <c:showBubbleSize val="0"/>
        </c:dLbls>
        <c:gapWidth val="65"/>
        <c:axId val="43791488"/>
        <c:axId val="43793024"/>
      </c:barChart>
      <c:catAx>
        <c:axId val="4379148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43793024"/>
        <c:crosses val="autoZero"/>
        <c:auto val="1"/>
        <c:lblAlgn val="ctr"/>
        <c:lblOffset val="100"/>
        <c:noMultiLvlLbl val="0"/>
      </c:catAx>
      <c:valAx>
        <c:axId val="4379302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43791488"/>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A492A4-FDF6-4325-A083-25D45BE8E865}"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298CF142-3FA1-4D18-931D-38EFE8AC9792}">
      <dgm:prSet phldrT="[Text]" custT="1"/>
      <dgm:spPr>
        <a:solidFill>
          <a:schemeClr val="accent3">
            <a:alpha val="50000"/>
          </a:schemeClr>
        </a:solidFill>
      </dgm:spPr>
      <dgm:t>
        <a:bodyPr/>
        <a:lstStyle/>
        <a:p>
          <a:r>
            <a:rPr lang="en-US" sz="1800" b="1" dirty="0">
              <a:latin typeface="+mj-lt"/>
            </a:rPr>
            <a:t>KPIs</a:t>
          </a:r>
          <a:endParaRPr lang="en-US" sz="2400" b="1" dirty="0">
            <a:latin typeface="+mj-lt"/>
          </a:endParaRPr>
        </a:p>
      </dgm:t>
    </dgm:pt>
    <dgm:pt modelId="{1DE798B1-1B50-4318-B9AF-02D4E9890947}" type="parTrans" cxnId="{AABB3805-0D8C-4D70-981B-BBC866E1F1BC}">
      <dgm:prSet/>
      <dgm:spPr/>
      <dgm:t>
        <a:bodyPr/>
        <a:lstStyle/>
        <a:p>
          <a:endParaRPr lang="en-US" sz="2000"/>
        </a:p>
      </dgm:t>
    </dgm:pt>
    <dgm:pt modelId="{CA2BC64A-B1D5-44CD-9230-E05A77460D96}" type="sibTrans" cxnId="{AABB3805-0D8C-4D70-981B-BBC866E1F1BC}">
      <dgm:prSet/>
      <dgm:spPr/>
      <dgm:t>
        <a:bodyPr/>
        <a:lstStyle/>
        <a:p>
          <a:endParaRPr lang="en-US" sz="2000"/>
        </a:p>
      </dgm:t>
    </dgm:pt>
    <dgm:pt modelId="{BE677206-4A57-4223-AA60-D93012083555}">
      <dgm:prSet phldrT="[Text]" custT="1"/>
      <dgm:spPr>
        <a:solidFill>
          <a:schemeClr val="accent3">
            <a:alpha val="50000"/>
          </a:schemeClr>
        </a:solidFill>
      </dgm:spPr>
      <dgm:t>
        <a:bodyPr/>
        <a:lstStyle/>
        <a:p>
          <a:r>
            <a:rPr lang="en-US" sz="2000" dirty="0">
              <a:latin typeface="+mj-lt"/>
            </a:rPr>
            <a:t>26 institutions</a:t>
          </a:r>
        </a:p>
      </dgm:t>
    </dgm:pt>
    <dgm:pt modelId="{313C8A72-EF36-4EFD-9B09-DE3B914BA73C}" type="parTrans" cxnId="{F53F64CD-B559-476A-B879-F3F2E26EC961}">
      <dgm:prSet/>
      <dgm:spPr/>
      <dgm:t>
        <a:bodyPr/>
        <a:lstStyle/>
        <a:p>
          <a:endParaRPr lang="en-US" sz="2000"/>
        </a:p>
      </dgm:t>
    </dgm:pt>
    <dgm:pt modelId="{442B52AF-36A3-4D52-BA46-2AD243172B4B}" type="sibTrans" cxnId="{F53F64CD-B559-476A-B879-F3F2E26EC961}">
      <dgm:prSet/>
      <dgm:spPr/>
      <dgm:t>
        <a:bodyPr/>
        <a:lstStyle/>
        <a:p>
          <a:endParaRPr lang="en-US" sz="2000"/>
        </a:p>
      </dgm:t>
    </dgm:pt>
    <dgm:pt modelId="{85D8FFA7-D0AF-46F4-ADF7-35D0F04DC4B1}">
      <dgm:prSet phldrT="[Text]" custT="1"/>
      <dgm:spPr>
        <a:solidFill>
          <a:schemeClr val="accent2">
            <a:alpha val="50000"/>
          </a:schemeClr>
        </a:solidFill>
      </dgm:spPr>
      <dgm:t>
        <a:bodyPr/>
        <a:lstStyle/>
        <a:p>
          <a:r>
            <a:rPr lang="en-US" sz="2000" b="1" dirty="0">
              <a:latin typeface="+mj-lt"/>
            </a:rPr>
            <a:t>Implementation Fieldwork</a:t>
          </a:r>
        </a:p>
      </dgm:t>
    </dgm:pt>
    <dgm:pt modelId="{D85195E2-5AFF-4723-9B37-FF7ED2B4D16D}" type="parTrans" cxnId="{307D65FE-A44E-40E4-BFA1-8D38CEB4F1D0}">
      <dgm:prSet/>
      <dgm:spPr/>
      <dgm:t>
        <a:bodyPr/>
        <a:lstStyle/>
        <a:p>
          <a:endParaRPr lang="en-US" sz="2000"/>
        </a:p>
      </dgm:t>
    </dgm:pt>
    <dgm:pt modelId="{7DFD11F7-6F57-4468-BCA3-C9E35C22909C}" type="sibTrans" cxnId="{307D65FE-A44E-40E4-BFA1-8D38CEB4F1D0}">
      <dgm:prSet/>
      <dgm:spPr/>
      <dgm:t>
        <a:bodyPr/>
        <a:lstStyle/>
        <a:p>
          <a:endParaRPr lang="en-US" sz="2000"/>
        </a:p>
      </dgm:t>
    </dgm:pt>
    <dgm:pt modelId="{430DFE4C-A4B5-4197-B835-6DCFBCA9E5D5}">
      <dgm:prSet phldrT="[Text]" custT="1"/>
      <dgm:spPr>
        <a:solidFill>
          <a:schemeClr val="accent2">
            <a:alpha val="50000"/>
          </a:schemeClr>
        </a:solidFill>
      </dgm:spPr>
      <dgm:t>
        <a:bodyPr/>
        <a:lstStyle/>
        <a:p>
          <a:r>
            <a:rPr lang="en-US" sz="2000" dirty="0">
              <a:latin typeface="+mj-lt"/>
            </a:rPr>
            <a:t>12 institutions</a:t>
          </a:r>
        </a:p>
      </dgm:t>
    </dgm:pt>
    <dgm:pt modelId="{2A4EE01B-A694-494B-950A-29AC3CA43862}" type="parTrans" cxnId="{F901F270-095B-41A5-BB0E-4F73E64B882E}">
      <dgm:prSet/>
      <dgm:spPr/>
      <dgm:t>
        <a:bodyPr/>
        <a:lstStyle/>
        <a:p>
          <a:endParaRPr lang="en-US" sz="2000"/>
        </a:p>
      </dgm:t>
    </dgm:pt>
    <dgm:pt modelId="{0F08C8A0-F4ED-45B9-A91A-367028F83997}" type="sibTrans" cxnId="{F901F270-095B-41A5-BB0E-4F73E64B882E}">
      <dgm:prSet/>
      <dgm:spPr/>
      <dgm:t>
        <a:bodyPr/>
        <a:lstStyle/>
        <a:p>
          <a:endParaRPr lang="en-US" sz="2000"/>
        </a:p>
      </dgm:t>
    </dgm:pt>
    <dgm:pt modelId="{8EA804F1-166A-4796-A593-F78BC48D8985}">
      <dgm:prSet phldrT="[Text]" custT="1"/>
      <dgm:spPr>
        <a:solidFill>
          <a:schemeClr val="accent3">
            <a:alpha val="50000"/>
          </a:schemeClr>
        </a:solidFill>
      </dgm:spPr>
      <dgm:t>
        <a:bodyPr/>
        <a:lstStyle/>
        <a:p>
          <a:r>
            <a:rPr lang="en-US" sz="2000" dirty="0">
              <a:latin typeface="+mj-lt"/>
            </a:rPr>
            <a:t>Student-unit records</a:t>
          </a:r>
        </a:p>
      </dgm:t>
    </dgm:pt>
    <dgm:pt modelId="{00B948D8-F58B-40D1-8015-69642843A0B7}" type="parTrans" cxnId="{DC7BC394-0578-4924-83EE-673E0DCB53EF}">
      <dgm:prSet/>
      <dgm:spPr/>
      <dgm:t>
        <a:bodyPr/>
        <a:lstStyle/>
        <a:p>
          <a:endParaRPr lang="en-US" sz="2000"/>
        </a:p>
      </dgm:t>
    </dgm:pt>
    <dgm:pt modelId="{CFD0B5FA-190C-46F2-8852-6D33A7015BE4}" type="sibTrans" cxnId="{DC7BC394-0578-4924-83EE-673E0DCB53EF}">
      <dgm:prSet/>
      <dgm:spPr/>
      <dgm:t>
        <a:bodyPr/>
        <a:lstStyle/>
        <a:p>
          <a:endParaRPr lang="en-US" sz="2000"/>
        </a:p>
      </dgm:t>
    </dgm:pt>
    <dgm:pt modelId="{FE519715-5AAE-481A-B06F-01B6619B9505}">
      <dgm:prSet phldrT="[Text]" custT="1"/>
      <dgm:spPr>
        <a:solidFill>
          <a:schemeClr val="accent2">
            <a:alpha val="50000"/>
          </a:schemeClr>
        </a:solidFill>
      </dgm:spPr>
      <dgm:t>
        <a:bodyPr/>
        <a:lstStyle/>
        <a:p>
          <a:r>
            <a:rPr lang="en-US" sz="2000" dirty="0">
              <a:latin typeface="+mj-lt"/>
            </a:rPr>
            <a:t>In-depth interviews, focus groups, student surveys, and interviews</a:t>
          </a:r>
        </a:p>
      </dgm:t>
    </dgm:pt>
    <dgm:pt modelId="{D83A71E3-E5BB-4819-AB82-1D570B6C31AE}" type="parTrans" cxnId="{ABE9E1CA-288C-4510-9F2F-39AF8B3CE05C}">
      <dgm:prSet/>
      <dgm:spPr/>
      <dgm:t>
        <a:bodyPr/>
        <a:lstStyle/>
        <a:p>
          <a:endParaRPr lang="en-US" sz="2000"/>
        </a:p>
      </dgm:t>
    </dgm:pt>
    <dgm:pt modelId="{29F5DA76-3549-4D53-B589-83A7BE51FFC7}" type="sibTrans" cxnId="{ABE9E1CA-288C-4510-9F2F-39AF8B3CE05C}">
      <dgm:prSet/>
      <dgm:spPr/>
      <dgm:t>
        <a:bodyPr/>
        <a:lstStyle/>
        <a:p>
          <a:endParaRPr lang="en-US" sz="2000"/>
        </a:p>
      </dgm:t>
    </dgm:pt>
    <dgm:pt modelId="{A30D4FA9-61F2-4736-AD57-8F419AC02EED}">
      <dgm:prSet phldrT="[Text]" custT="1"/>
      <dgm:spPr>
        <a:solidFill>
          <a:schemeClr val="accent3">
            <a:alpha val="50000"/>
          </a:schemeClr>
        </a:solidFill>
      </dgm:spPr>
      <dgm:t>
        <a:bodyPr/>
        <a:lstStyle/>
        <a:p>
          <a:r>
            <a:rPr lang="en-US" sz="2000" dirty="0">
              <a:latin typeface="+mj-lt"/>
            </a:rPr>
            <a:t>Institutional level implementation survey data</a:t>
          </a:r>
        </a:p>
      </dgm:t>
    </dgm:pt>
    <dgm:pt modelId="{F50344BE-B200-43B3-B4C6-5BB8717B922F}" type="parTrans" cxnId="{E05952DA-AFA6-4754-9D30-BB2845952119}">
      <dgm:prSet/>
      <dgm:spPr/>
      <dgm:t>
        <a:bodyPr/>
        <a:lstStyle/>
        <a:p>
          <a:endParaRPr lang="en-US" sz="2000"/>
        </a:p>
      </dgm:t>
    </dgm:pt>
    <dgm:pt modelId="{0F62CE9E-5772-458C-A3ED-91BB7BA40536}" type="sibTrans" cxnId="{E05952DA-AFA6-4754-9D30-BB2845952119}">
      <dgm:prSet/>
      <dgm:spPr/>
      <dgm:t>
        <a:bodyPr/>
        <a:lstStyle/>
        <a:p>
          <a:endParaRPr lang="en-US" sz="2000"/>
        </a:p>
      </dgm:t>
    </dgm:pt>
    <dgm:pt modelId="{9D52B059-CD61-4511-A4D4-6AED1B9DD3F3}">
      <dgm:prSet phldrT="[Text]" custT="1"/>
      <dgm:spPr>
        <a:solidFill>
          <a:schemeClr val="accent5">
            <a:alpha val="50000"/>
          </a:schemeClr>
        </a:solidFill>
      </dgm:spPr>
      <dgm:t>
        <a:bodyPr/>
        <a:lstStyle/>
        <a:p>
          <a:r>
            <a:rPr lang="en-US" sz="2400" b="1" dirty="0">
              <a:latin typeface="+mj-lt"/>
            </a:rPr>
            <a:t>    </a:t>
          </a:r>
          <a:r>
            <a:rPr lang="en-US" sz="1800" b="1" dirty="0" err="1">
              <a:latin typeface="+mj-lt"/>
            </a:rPr>
            <a:t>iPASS</a:t>
          </a:r>
          <a:r>
            <a:rPr lang="en-US" sz="2400" b="1" dirty="0">
              <a:latin typeface="+mj-lt"/>
            </a:rPr>
            <a:t> - </a:t>
          </a:r>
          <a:r>
            <a:rPr lang="en-US" sz="1800" b="1" dirty="0">
              <a:latin typeface="+mj-lt"/>
            </a:rPr>
            <a:t>RCT</a:t>
          </a:r>
        </a:p>
      </dgm:t>
    </dgm:pt>
    <dgm:pt modelId="{E0259BEB-0315-4C3B-B592-227299FDF9DF}" type="parTrans" cxnId="{475D2AC9-6462-4F10-86E1-810FAC13F310}">
      <dgm:prSet/>
      <dgm:spPr/>
      <dgm:t>
        <a:bodyPr/>
        <a:lstStyle/>
        <a:p>
          <a:endParaRPr lang="en-US" sz="2000"/>
        </a:p>
      </dgm:t>
    </dgm:pt>
    <dgm:pt modelId="{57B39527-0FA1-407E-9F3A-4D37DAF7B45F}" type="sibTrans" cxnId="{475D2AC9-6462-4F10-86E1-810FAC13F310}">
      <dgm:prSet/>
      <dgm:spPr/>
      <dgm:t>
        <a:bodyPr/>
        <a:lstStyle/>
        <a:p>
          <a:endParaRPr lang="en-US" sz="2000"/>
        </a:p>
      </dgm:t>
    </dgm:pt>
    <dgm:pt modelId="{00279321-4DB6-41F2-9BF6-3F8156C7EB76}">
      <dgm:prSet phldrT="[Text]" custT="1"/>
      <dgm:spPr>
        <a:solidFill>
          <a:schemeClr val="accent5">
            <a:alpha val="50000"/>
          </a:schemeClr>
        </a:solidFill>
      </dgm:spPr>
      <dgm:t>
        <a:bodyPr/>
        <a:lstStyle/>
        <a:p>
          <a:r>
            <a:rPr lang="en-US" sz="2000" dirty="0">
              <a:latin typeface="+mj-lt"/>
            </a:rPr>
            <a:t>3  institutions</a:t>
          </a:r>
        </a:p>
      </dgm:t>
    </dgm:pt>
    <dgm:pt modelId="{9D8C13C0-E95B-4B6D-BCB0-34F8B3BB5CAE}" type="parTrans" cxnId="{2B6E42A2-778C-45D8-9247-707985EE371E}">
      <dgm:prSet/>
      <dgm:spPr/>
      <dgm:t>
        <a:bodyPr/>
        <a:lstStyle/>
        <a:p>
          <a:endParaRPr lang="en-US" sz="2000"/>
        </a:p>
      </dgm:t>
    </dgm:pt>
    <dgm:pt modelId="{478EDF2D-B043-4D1D-938E-E6238C56F03A}" type="sibTrans" cxnId="{2B6E42A2-778C-45D8-9247-707985EE371E}">
      <dgm:prSet/>
      <dgm:spPr/>
      <dgm:t>
        <a:bodyPr/>
        <a:lstStyle/>
        <a:p>
          <a:endParaRPr lang="en-US" sz="2000"/>
        </a:p>
      </dgm:t>
    </dgm:pt>
    <dgm:pt modelId="{51DEF294-3148-4E33-B94F-5D0A59C81D9A}">
      <dgm:prSet phldrT="[Text]" custT="1"/>
      <dgm:spPr>
        <a:solidFill>
          <a:schemeClr val="accent5">
            <a:alpha val="50000"/>
          </a:schemeClr>
        </a:solidFill>
      </dgm:spPr>
      <dgm:t>
        <a:bodyPr/>
        <a:lstStyle/>
        <a:p>
          <a:r>
            <a:rPr lang="en-US" sz="2000" dirty="0">
              <a:latin typeface="+mj-lt"/>
            </a:rPr>
            <a:t>Enhanced advising intervention</a:t>
          </a:r>
        </a:p>
      </dgm:t>
    </dgm:pt>
    <dgm:pt modelId="{CB4A7D8B-D769-414C-905A-1BC3D701ADD9}" type="parTrans" cxnId="{19041713-B713-4C78-8A3D-4F29D125471C}">
      <dgm:prSet/>
      <dgm:spPr/>
      <dgm:t>
        <a:bodyPr/>
        <a:lstStyle/>
        <a:p>
          <a:endParaRPr lang="en-US" sz="2000"/>
        </a:p>
      </dgm:t>
    </dgm:pt>
    <dgm:pt modelId="{9F146059-CE44-4468-85D6-52901C0DAE87}" type="sibTrans" cxnId="{19041713-B713-4C78-8A3D-4F29D125471C}">
      <dgm:prSet/>
      <dgm:spPr/>
      <dgm:t>
        <a:bodyPr/>
        <a:lstStyle/>
        <a:p>
          <a:endParaRPr lang="en-US" sz="2000"/>
        </a:p>
      </dgm:t>
    </dgm:pt>
    <dgm:pt modelId="{B46FCF7E-A6E7-47A2-A992-3511F87BF46A}">
      <dgm:prSet phldrT="[Text]" custT="1"/>
      <dgm:spPr>
        <a:solidFill>
          <a:schemeClr val="accent5">
            <a:alpha val="50000"/>
          </a:schemeClr>
        </a:solidFill>
      </dgm:spPr>
      <dgm:t>
        <a:bodyPr/>
        <a:lstStyle/>
        <a:p>
          <a:r>
            <a:rPr lang="en-US" sz="2000" dirty="0">
              <a:latin typeface="+mj-lt"/>
            </a:rPr>
            <a:t>2 semesters, 2 cohorts</a:t>
          </a:r>
        </a:p>
      </dgm:t>
    </dgm:pt>
    <dgm:pt modelId="{13712BBE-1D94-4A01-A452-1F4D50804C42}" type="parTrans" cxnId="{96CB49BC-13B1-4EA5-AB3F-F0755A706FFC}">
      <dgm:prSet/>
      <dgm:spPr/>
      <dgm:t>
        <a:bodyPr/>
        <a:lstStyle/>
        <a:p>
          <a:endParaRPr lang="en-US" sz="2000"/>
        </a:p>
      </dgm:t>
    </dgm:pt>
    <dgm:pt modelId="{5B36C11C-44A8-458A-8153-C56FF5CCE0D9}" type="sibTrans" cxnId="{96CB49BC-13B1-4EA5-AB3F-F0755A706FFC}">
      <dgm:prSet/>
      <dgm:spPr/>
      <dgm:t>
        <a:bodyPr/>
        <a:lstStyle/>
        <a:p>
          <a:endParaRPr lang="en-US" sz="2000"/>
        </a:p>
      </dgm:t>
    </dgm:pt>
    <dgm:pt modelId="{4D316E1A-642E-4849-97B1-EB87098428A4}">
      <dgm:prSet phldrT="[Text]" custT="1"/>
      <dgm:spPr>
        <a:solidFill>
          <a:schemeClr val="accent5">
            <a:alpha val="50000"/>
          </a:schemeClr>
        </a:solidFill>
      </dgm:spPr>
      <dgm:t>
        <a:bodyPr/>
        <a:lstStyle/>
        <a:p>
          <a:r>
            <a:rPr lang="en-US" sz="2000" dirty="0">
              <a:latin typeface="+mj-lt"/>
            </a:rPr>
            <a:t>Support designing/ implementing the intervention</a:t>
          </a:r>
        </a:p>
      </dgm:t>
    </dgm:pt>
    <dgm:pt modelId="{9803879E-0055-410B-A28B-B12136D0BA14}" type="parTrans" cxnId="{D0DF9155-F19C-45EF-B156-DB7D93DC8918}">
      <dgm:prSet/>
      <dgm:spPr/>
      <dgm:t>
        <a:bodyPr/>
        <a:lstStyle/>
        <a:p>
          <a:endParaRPr lang="en-US" sz="2000"/>
        </a:p>
      </dgm:t>
    </dgm:pt>
    <dgm:pt modelId="{E2AD3909-BCEA-4517-9A89-51D4D1D7E6C6}" type="sibTrans" cxnId="{D0DF9155-F19C-45EF-B156-DB7D93DC8918}">
      <dgm:prSet/>
      <dgm:spPr/>
      <dgm:t>
        <a:bodyPr/>
        <a:lstStyle/>
        <a:p>
          <a:endParaRPr lang="en-US" sz="2000"/>
        </a:p>
      </dgm:t>
    </dgm:pt>
    <dgm:pt modelId="{D3D95AEC-DBF6-44F0-B4C7-8566DED82587}" type="pres">
      <dgm:prSet presAssocID="{93A492A4-FDF6-4325-A083-25D45BE8E865}" presName="Name0" presStyleCnt="0">
        <dgm:presLayoutVars>
          <dgm:dir/>
          <dgm:resizeHandles val="exact"/>
        </dgm:presLayoutVars>
      </dgm:prSet>
      <dgm:spPr/>
      <dgm:t>
        <a:bodyPr/>
        <a:lstStyle/>
        <a:p>
          <a:endParaRPr lang="en-US"/>
        </a:p>
      </dgm:t>
    </dgm:pt>
    <dgm:pt modelId="{643B8042-62B2-4A3F-82B2-682D2A23F271}" type="pres">
      <dgm:prSet presAssocID="{298CF142-3FA1-4D18-931D-38EFE8AC9792}" presName="Name5" presStyleLbl="vennNode1" presStyleIdx="0" presStyleCnt="3" custLinFactX="60966" custLinFactNeighborX="100000" custLinFactNeighborY="-2511">
        <dgm:presLayoutVars>
          <dgm:bulletEnabled val="1"/>
        </dgm:presLayoutVars>
      </dgm:prSet>
      <dgm:spPr/>
      <dgm:t>
        <a:bodyPr/>
        <a:lstStyle/>
        <a:p>
          <a:endParaRPr lang="en-US"/>
        </a:p>
      </dgm:t>
    </dgm:pt>
    <dgm:pt modelId="{58B5F34E-6661-43FE-84D9-839FA6FB99D9}" type="pres">
      <dgm:prSet presAssocID="{CA2BC64A-B1D5-44CD-9230-E05A77460D96}" presName="space" presStyleCnt="0"/>
      <dgm:spPr/>
    </dgm:pt>
    <dgm:pt modelId="{FA2DF25B-9114-4642-AE82-2FA39F5DA179}" type="pres">
      <dgm:prSet presAssocID="{85D8FFA7-D0AF-46F4-ADF7-35D0F04DC4B1}" presName="Name5" presStyleLbl="vennNode1" presStyleIdx="1" presStyleCnt="3" custLinFactX="-60713" custLinFactNeighborX="-100000" custLinFactNeighborY="-2511">
        <dgm:presLayoutVars>
          <dgm:bulletEnabled val="1"/>
        </dgm:presLayoutVars>
      </dgm:prSet>
      <dgm:spPr/>
      <dgm:t>
        <a:bodyPr/>
        <a:lstStyle/>
        <a:p>
          <a:endParaRPr lang="en-US"/>
        </a:p>
      </dgm:t>
    </dgm:pt>
    <dgm:pt modelId="{3161585B-5904-47D8-ABBC-BEEF66BED47D}" type="pres">
      <dgm:prSet presAssocID="{7DFD11F7-6F57-4468-BCA3-C9E35C22909C}" presName="space" presStyleCnt="0"/>
      <dgm:spPr/>
    </dgm:pt>
    <dgm:pt modelId="{3DB15098-CE66-4BAF-94F4-A8D20326DC7E}" type="pres">
      <dgm:prSet presAssocID="{9D52B059-CD61-4511-A4D4-6AED1B9DD3F3}" presName="Name5" presStyleLbl="vennNode1" presStyleIdx="2" presStyleCnt="3" custLinFactNeighborX="498" custLinFactNeighborY="-2511">
        <dgm:presLayoutVars>
          <dgm:bulletEnabled val="1"/>
        </dgm:presLayoutVars>
      </dgm:prSet>
      <dgm:spPr/>
      <dgm:t>
        <a:bodyPr/>
        <a:lstStyle/>
        <a:p>
          <a:endParaRPr lang="en-US"/>
        </a:p>
      </dgm:t>
    </dgm:pt>
  </dgm:ptLst>
  <dgm:cxnLst>
    <dgm:cxn modelId="{E453941B-1084-4848-BE8A-1767A17DD328}" type="presOf" srcId="{8EA804F1-166A-4796-A593-F78BC48D8985}" destId="{643B8042-62B2-4A3F-82B2-682D2A23F271}" srcOrd="0" destOrd="2" presId="urn:microsoft.com/office/officeart/2005/8/layout/venn3"/>
    <dgm:cxn modelId="{19041713-B713-4C78-8A3D-4F29D125471C}" srcId="{9D52B059-CD61-4511-A4D4-6AED1B9DD3F3}" destId="{51DEF294-3148-4E33-B94F-5D0A59C81D9A}" srcOrd="1" destOrd="0" parTransId="{CB4A7D8B-D769-414C-905A-1BC3D701ADD9}" sibTransId="{9F146059-CE44-4468-85D6-52901C0DAE87}"/>
    <dgm:cxn modelId="{ABE9E1CA-288C-4510-9F2F-39AF8B3CE05C}" srcId="{85D8FFA7-D0AF-46F4-ADF7-35D0F04DC4B1}" destId="{FE519715-5AAE-481A-B06F-01B6619B9505}" srcOrd="1" destOrd="0" parTransId="{D83A71E3-E5BB-4819-AB82-1D570B6C31AE}" sibTransId="{29F5DA76-3549-4D53-B589-83A7BE51FFC7}"/>
    <dgm:cxn modelId="{F901F270-095B-41A5-BB0E-4F73E64B882E}" srcId="{85D8FFA7-D0AF-46F4-ADF7-35D0F04DC4B1}" destId="{430DFE4C-A4B5-4197-B835-6DCFBCA9E5D5}" srcOrd="0" destOrd="0" parTransId="{2A4EE01B-A694-494B-950A-29AC3CA43862}" sibTransId="{0F08C8A0-F4ED-45B9-A91A-367028F83997}"/>
    <dgm:cxn modelId="{E63E5835-B7C7-4782-B2FB-0D5A354A8DE1}" type="presOf" srcId="{00279321-4DB6-41F2-9BF6-3F8156C7EB76}" destId="{3DB15098-CE66-4BAF-94F4-A8D20326DC7E}" srcOrd="0" destOrd="1" presId="urn:microsoft.com/office/officeart/2005/8/layout/venn3"/>
    <dgm:cxn modelId="{B2D6DD9D-ECE9-41F0-BF3D-7E61867E8A5C}" type="presOf" srcId="{298CF142-3FA1-4D18-931D-38EFE8AC9792}" destId="{643B8042-62B2-4A3F-82B2-682D2A23F271}" srcOrd="0" destOrd="0" presId="urn:microsoft.com/office/officeart/2005/8/layout/venn3"/>
    <dgm:cxn modelId="{475D2AC9-6462-4F10-86E1-810FAC13F310}" srcId="{93A492A4-FDF6-4325-A083-25D45BE8E865}" destId="{9D52B059-CD61-4511-A4D4-6AED1B9DD3F3}" srcOrd="2" destOrd="0" parTransId="{E0259BEB-0315-4C3B-B592-227299FDF9DF}" sibTransId="{57B39527-0FA1-407E-9F3A-4D37DAF7B45F}"/>
    <dgm:cxn modelId="{D0DF9155-F19C-45EF-B156-DB7D93DC8918}" srcId="{9D52B059-CD61-4511-A4D4-6AED1B9DD3F3}" destId="{4D316E1A-642E-4849-97B1-EB87098428A4}" srcOrd="3" destOrd="0" parTransId="{9803879E-0055-410B-A28B-B12136D0BA14}" sibTransId="{E2AD3909-BCEA-4517-9A89-51D4D1D7E6C6}"/>
    <dgm:cxn modelId="{AABB3805-0D8C-4D70-981B-BBC866E1F1BC}" srcId="{93A492A4-FDF6-4325-A083-25D45BE8E865}" destId="{298CF142-3FA1-4D18-931D-38EFE8AC9792}" srcOrd="0" destOrd="0" parTransId="{1DE798B1-1B50-4318-B9AF-02D4E9890947}" sibTransId="{CA2BC64A-B1D5-44CD-9230-E05A77460D96}"/>
    <dgm:cxn modelId="{8E37C16E-80CE-41BD-90FE-A8E31725F9CB}" type="presOf" srcId="{BE677206-4A57-4223-AA60-D93012083555}" destId="{643B8042-62B2-4A3F-82B2-682D2A23F271}" srcOrd="0" destOrd="1" presId="urn:microsoft.com/office/officeart/2005/8/layout/venn3"/>
    <dgm:cxn modelId="{63C5EC91-A6FF-4D3C-B30D-33BFB3F79073}" type="presOf" srcId="{430DFE4C-A4B5-4197-B835-6DCFBCA9E5D5}" destId="{FA2DF25B-9114-4642-AE82-2FA39F5DA179}" srcOrd="0" destOrd="1" presId="urn:microsoft.com/office/officeart/2005/8/layout/venn3"/>
    <dgm:cxn modelId="{F53F64CD-B559-476A-B879-F3F2E26EC961}" srcId="{298CF142-3FA1-4D18-931D-38EFE8AC9792}" destId="{BE677206-4A57-4223-AA60-D93012083555}" srcOrd="0" destOrd="0" parTransId="{313C8A72-EF36-4EFD-9B09-DE3B914BA73C}" sibTransId="{442B52AF-36A3-4D52-BA46-2AD243172B4B}"/>
    <dgm:cxn modelId="{72D471B9-CC3A-46B7-87AC-2E416D9AB130}" type="presOf" srcId="{A30D4FA9-61F2-4736-AD57-8F419AC02EED}" destId="{643B8042-62B2-4A3F-82B2-682D2A23F271}" srcOrd="0" destOrd="3" presId="urn:microsoft.com/office/officeart/2005/8/layout/venn3"/>
    <dgm:cxn modelId="{68689081-A0CC-45C3-B178-D801710C4B34}" type="presOf" srcId="{51DEF294-3148-4E33-B94F-5D0A59C81D9A}" destId="{3DB15098-CE66-4BAF-94F4-A8D20326DC7E}" srcOrd="0" destOrd="2" presId="urn:microsoft.com/office/officeart/2005/8/layout/venn3"/>
    <dgm:cxn modelId="{8B755399-2AE2-4CF2-A962-29472BD21811}" type="presOf" srcId="{85D8FFA7-D0AF-46F4-ADF7-35D0F04DC4B1}" destId="{FA2DF25B-9114-4642-AE82-2FA39F5DA179}" srcOrd="0" destOrd="0" presId="urn:microsoft.com/office/officeart/2005/8/layout/venn3"/>
    <dgm:cxn modelId="{C22B715B-8B18-404F-90DA-4FAEB6F72F48}" type="presOf" srcId="{93A492A4-FDF6-4325-A083-25D45BE8E865}" destId="{D3D95AEC-DBF6-44F0-B4C7-8566DED82587}" srcOrd="0" destOrd="0" presId="urn:microsoft.com/office/officeart/2005/8/layout/venn3"/>
    <dgm:cxn modelId="{F41C146D-9058-44F1-9554-7CA3359A2E49}" type="presOf" srcId="{FE519715-5AAE-481A-B06F-01B6619B9505}" destId="{FA2DF25B-9114-4642-AE82-2FA39F5DA179}" srcOrd="0" destOrd="2" presId="urn:microsoft.com/office/officeart/2005/8/layout/venn3"/>
    <dgm:cxn modelId="{E05952DA-AFA6-4754-9D30-BB2845952119}" srcId="{298CF142-3FA1-4D18-931D-38EFE8AC9792}" destId="{A30D4FA9-61F2-4736-AD57-8F419AC02EED}" srcOrd="2" destOrd="0" parTransId="{F50344BE-B200-43B3-B4C6-5BB8717B922F}" sibTransId="{0F62CE9E-5772-458C-A3ED-91BB7BA40536}"/>
    <dgm:cxn modelId="{DC7BC394-0578-4924-83EE-673E0DCB53EF}" srcId="{298CF142-3FA1-4D18-931D-38EFE8AC9792}" destId="{8EA804F1-166A-4796-A593-F78BC48D8985}" srcOrd="1" destOrd="0" parTransId="{00B948D8-F58B-40D1-8015-69642843A0B7}" sibTransId="{CFD0B5FA-190C-46F2-8852-6D33A7015BE4}"/>
    <dgm:cxn modelId="{E5436601-E9BD-4FA5-B940-8E983880DBE8}" type="presOf" srcId="{B46FCF7E-A6E7-47A2-A992-3511F87BF46A}" destId="{3DB15098-CE66-4BAF-94F4-A8D20326DC7E}" srcOrd="0" destOrd="3" presId="urn:microsoft.com/office/officeart/2005/8/layout/venn3"/>
    <dgm:cxn modelId="{EECBCCF9-A4AE-47A4-81FE-98BD807FD657}" type="presOf" srcId="{9D52B059-CD61-4511-A4D4-6AED1B9DD3F3}" destId="{3DB15098-CE66-4BAF-94F4-A8D20326DC7E}" srcOrd="0" destOrd="0" presId="urn:microsoft.com/office/officeart/2005/8/layout/venn3"/>
    <dgm:cxn modelId="{307D65FE-A44E-40E4-BFA1-8D38CEB4F1D0}" srcId="{93A492A4-FDF6-4325-A083-25D45BE8E865}" destId="{85D8FFA7-D0AF-46F4-ADF7-35D0F04DC4B1}" srcOrd="1" destOrd="0" parTransId="{D85195E2-5AFF-4723-9B37-FF7ED2B4D16D}" sibTransId="{7DFD11F7-6F57-4468-BCA3-C9E35C22909C}"/>
    <dgm:cxn modelId="{2B6E42A2-778C-45D8-9247-707985EE371E}" srcId="{9D52B059-CD61-4511-A4D4-6AED1B9DD3F3}" destId="{00279321-4DB6-41F2-9BF6-3F8156C7EB76}" srcOrd="0" destOrd="0" parTransId="{9D8C13C0-E95B-4B6D-BCB0-34F8B3BB5CAE}" sibTransId="{478EDF2D-B043-4D1D-938E-E6238C56F03A}"/>
    <dgm:cxn modelId="{96CB49BC-13B1-4EA5-AB3F-F0755A706FFC}" srcId="{9D52B059-CD61-4511-A4D4-6AED1B9DD3F3}" destId="{B46FCF7E-A6E7-47A2-A992-3511F87BF46A}" srcOrd="2" destOrd="0" parTransId="{13712BBE-1D94-4A01-A452-1F4D50804C42}" sibTransId="{5B36C11C-44A8-458A-8153-C56FF5CCE0D9}"/>
    <dgm:cxn modelId="{650360D4-3B19-4727-9F17-B04B4701324D}" type="presOf" srcId="{4D316E1A-642E-4849-97B1-EB87098428A4}" destId="{3DB15098-CE66-4BAF-94F4-A8D20326DC7E}" srcOrd="0" destOrd="4" presId="urn:microsoft.com/office/officeart/2005/8/layout/venn3"/>
    <dgm:cxn modelId="{0D7810F9-E11A-42D8-87EB-3BDBD42087B7}" type="presParOf" srcId="{D3D95AEC-DBF6-44F0-B4C7-8566DED82587}" destId="{643B8042-62B2-4A3F-82B2-682D2A23F271}" srcOrd="0" destOrd="0" presId="urn:microsoft.com/office/officeart/2005/8/layout/venn3"/>
    <dgm:cxn modelId="{B27CEA23-35A2-4CD2-9E3B-8CA501F011CE}" type="presParOf" srcId="{D3D95AEC-DBF6-44F0-B4C7-8566DED82587}" destId="{58B5F34E-6661-43FE-84D9-839FA6FB99D9}" srcOrd="1" destOrd="0" presId="urn:microsoft.com/office/officeart/2005/8/layout/venn3"/>
    <dgm:cxn modelId="{9AF9EDD5-0652-47FD-A23C-6269C8FB6E49}" type="presParOf" srcId="{D3D95AEC-DBF6-44F0-B4C7-8566DED82587}" destId="{FA2DF25B-9114-4642-AE82-2FA39F5DA179}" srcOrd="2" destOrd="0" presId="urn:microsoft.com/office/officeart/2005/8/layout/venn3"/>
    <dgm:cxn modelId="{00046017-C128-4CFA-9DC2-67ED9241FF07}" type="presParOf" srcId="{D3D95AEC-DBF6-44F0-B4C7-8566DED82587}" destId="{3161585B-5904-47D8-ABBC-BEEF66BED47D}" srcOrd="3" destOrd="0" presId="urn:microsoft.com/office/officeart/2005/8/layout/venn3"/>
    <dgm:cxn modelId="{7774AB5D-DA80-4E1D-8CCC-8B9431BBA7EA}" type="presParOf" srcId="{D3D95AEC-DBF6-44F0-B4C7-8566DED82587}" destId="{3DB15098-CE66-4BAF-94F4-A8D20326DC7E}"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436CDF-6386-4789-80DB-E6A3D6FCC93F}" type="datetimeFigureOut">
              <a:rPr lang="en-US" smtClean="0"/>
              <a:t>2/21/2019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1AF1D0-E4D1-4E4D-815E-B3B5C6F4431F}" type="slidenum">
              <a:rPr lang="en-US" smtClean="0"/>
              <a:t>‹#›</a:t>
            </a:fld>
            <a:endParaRPr lang="en-US"/>
          </a:p>
        </p:txBody>
      </p:sp>
    </p:spTree>
    <p:extLst>
      <p:ext uri="{BB962C8B-B14F-4D97-AF65-F5344CB8AC3E}">
        <p14:creationId xmlns:p14="http://schemas.microsoft.com/office/powerpoint/2010/main" val="4049690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1AF1D0-E4D1-4E4D-815E-B3B5C6F4431F}" type="slidenum">
              <a:rPr lang="en-US" smtClean="0"/>
              <a:t>3</a:t>
            </a:fld>
            <a:endParaRPr lang="en-US"/>
          </a:p>
        </p:txBody>
      </p:sp>
    </p:spTree>
    <p:extLst>
      <p:ext uri="{BB962C8B-B14F-4D97-AF65-F5344CB8AC3E}">
        <p14:creationId xmlns:p14="http://schemas.microsoft.com/office/powerpoint/2010/main" val="477435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Focus on short-term outcomes</a:t>
            </a:r>
          </a:p>
          <a:p>
            <a:r>
              <a:rPr lang="en-US" dirty="0"/>
              <a:t>Positive trends on students earning credits</a:t>
            </a:r>
            <a:r>
              <a:rPr lang="en-US" baseline="0" dirty="0"/>
              <a:t> patterns</a:t>
            </a:r>
          </a:p>
          <a:p>
            <a:r>
              <a:rPr lang="en-US" baseline="0" dirty="0"/>
              <a:t>No changes in Retention rates</a:t>
            </a:r>
          </a:p>
          <a:p>
            <a:r>
              <a:rPr lang="en-US" baseline="0" dirty="0"/>
              <a:t>Small increasing trend in GPA</a:t>
            </a:r>
          </a:p>
          <a:p>
            <a:endParaRPr lang="en-US" baseline="0" dirty="0"/>
          </a:p>
          <a:p>
            <a:r>
              <a:rPr lang="en-US" baseline="0" dirty="0"/>
              <a:t>Difficult to form a narrative around these results as each institution is doing its own thing and is at different stages</a:t>
            </a:r>
          </a:p>
          <a:p>
            <a:r>
              <a:rPr lang="en-US" baseline="0" dirty="0"/>
              <a:t>Therefore, these KPI are more a descriptive overview of state of key outcomes to look at in the context of technology-mediated advising redesign. </a:t>
            </a:r>
          </a:p>
          <a:p>
            <a:endParaRPr lang="en-US" baseline="0" dirty="0"/>
          </a:p>
        </p:txBody>
      </p:sp>
      <p:sp>
        <p:nvSpPr>
          <p:cNvPr id="4" name="Slide Number Placeholder 3"/>
          <p:cNvSpPr>
            <a:spLocks noGrp="1"/>
          </p:cNvSpPr>
          <p:nvPr>
            <p:ph type="sldNum" sz="quarter" idx="10"/>
          </p:nvPr>
        </p:nvSpPr>
        <p:spPr/>
        <p:txBody>
          <a:bodyPr/>
          <a:lstStyle/>
          <a:p>
            <a:fld id="{2D1AF1D0-E4D1-4E4D-815E-B3B5C6F4431F}" type="slidenum">
              <a:rPr lang="en-US" smtClean="0"/>
              <a:t>23</a:t>
            </a:fld>
            <a:endParaRPr lang="en-US"/>
          </a:p>
        </p:txBody>
      </p:sp>
    </p:spTree>
    <p:extLst>
      <p:ext uri="{BB962C8B-B14F-4D97-AF65-F5344CB8AC3E}">
        <p14:creationId xmlns:p14="http://schemas.microsoft.com/office/powerpoint/2010/main" val="3103793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Median household</a:t>
            </a:r>
            <a:r>
              <a:rPr lang="en-US" baseline="0" dirty="0"/>
              <a:t> income is $32,973</a:t>
            </a:r>
          </a:p>
          <a:p>
            <a:r>
              <a:rPr lang="en-US" baseline="0" dirty="0"/>
              <a:t>21% of our student’s moms have some college or beyond and 26% of fathers have some college or beyond</a:t>
            </a:r>
            <a:endParaRPr lang="en-US" dirty="0"/>
          </a:p>
        </p:txBody>
      </p:sp>
      <p:sp>
        <p:nvSpPr>
          <p:cNvPr id="4" name="Slide Number Placeholder 3"/>
          <p:cNvSpPr>
            <a:spLocks noGrp="1"/>
          </p:cNvSpPr>
          <p:nvPr>
            <p:ph type="sldNum" sz="quarter" idx="10"/>
          </p:nvPr>
        </p:nvSpPr>
        <p:spPr/>
        <p:txBody>
          <a:bodyPr/>
          <a:lstStyle/>
          <a:p>
            <a:fld id="{727546C6-7E21-E648-8F76-F4C8BFD4B35C}"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834313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Within the green implementation list, ZSC is engaged with each bullet point.</a:t>
            </a:r>
            <a:r>
              <a:rPr lang="en-US" baseline="0" dirty="0"/>
              <a:t>  We are at scale in some areas, and only in year 1 or 2 in others.</a:t>
            </a:r>
            <a:endParaRPr lang="en-US" dirty="0"/>
          </a:p>
        </p:txBody>
      </p:sp>
      <p:sp>
        <p:nvSpPr>
          <p:cNvPr id="4" name="Slide Number Placeholder 3"/>
          <p:cNvSpPr>
            <a:spLocks noGrp="1"/>
          </p:cNvSpPr>
          <p:nvPr>
            <p:ph type="sldNum" sz="quarter" idx="10"/>
          </p:nvPr>
        </p:nvSpPr>
        <p:spPr/>
        <p:txBody>
          <a:bodyPr/>
          <a:lstStyle/>
          <a:p>
            <a:fld id="{727546C6-7E21-E648-8F76-F4C8BFD4B35C}"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852008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have dropped the number of credits earned at graduation</a:t>
            </a:r>
            <a:r>
              <a:rPr lang="en-US" baseline="0" dirty="0"/>
              <a:t> from an average of 80.4 in 2012 to 71.7 in 2017.</a:t>
            </a:r>
            <a:endParaRPr lang="en-US" dirty="0"/>
          </a:p>
        </p:txBody>
      </p:sp>
      <p:sp>
        <p:nvSpPr>
          <p:cNvPr id="4" name="Slide Number Placeholder 3"/>
          <p:cNvSpPr>
            <a:spLocks noGrp="1"/>
          </p:cNvSpPr>
          <p:nvPr>
            <p:ph type="sldNum" sz="quarter" idx="10"/>
          </p:nvPr>
        </p:nvSpPr>
        <p:spPr/>
        <p:txBody>
          <a:bodyPr/>
          <a:lstStyle/>
          <a:p>
            <a:fld id="{727546C6-7E21-E648-8F76-F4C8BFD4B35C}"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356048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2012</a:t>
            </a:r>
            <a:r>
              <a:rPr lang="en-US" baseline="0" dirty="0"/>
              <a:t> was our quarter to semester </a:t>
            </a:r>
            <a:r>
              <a:rPr lang="en-US" baseline="0" dirty="0" err="1"/>
              <a:t>converstion</a:t>
            </a:r>
            <a:r>
              <a:rPr lang="en-US" baseline="0" dirty="0"/>
              <a:t>.  So from 2013 to 2016 we saw some improvements from our Completion by Design work but as we implemented our advising reforms and pathway reforms in 2017, we see a significant improvement in the total college credits attempted.</a:t>
            </a:r>
            <a:endParaRPr lang="en-US" dirty="0"/>
          </a:p>
        </p:txBody>
      </p:sp>
      <p:sp>
        <p:nvSpPr>
          <p:cNvPr id="4" name="Slide Number Placeholder 3"/>
          <p:cNvSpPr>
            <a:spLocks noGrp="1"/>
          </p:cNvSpPr>
          <p:nvPr>
            <p:ph type="sldNum" sz="quarter" idx="10"/>
          </p:nvPr>
        </p:nvSpPr>
        <p:spPr/>
        <p:txBody>
          <a:bodyPr/>
          <a:lstStyle/>
          <a:p>
            <a:fld id="{727546C6-7E21-E648-8F76-F4C8BFD4B35C}"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644356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see the same for FTEIC earning 6 credits in the first term, 12 credits in the first term, 15+ credits in the first year.</a:t>
            </a:r>
          </a:p>
        </p:txBody>
      </p:sp>
      <p:sp>
        <p:nvSpPr>
          <p:cNvPr id="4" name="Slide Number Placeholder 3"/>
          <p:cNvSpPr>
            <a:spLocks noGrp="1"/>
          </p:cNvSpPr>
          <p:nvPr>
            <p:ph type="sldNum" sz="quarter" idx="10"/>
          </p:nvPr>
        </p:nvSpPr>
        <p:spPr/>
        <p:txBody>
          <a:bodyPr/>
          <a:lstStyle/>
          <a:p>
            <a:fld id="{727546C6-7E21-E648-8F76-F4C8BFD4B35C}"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774360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have dropped the number of credits earned at graduation</a:t>
            </a:r>
            <a:r>
              <a:rPr lang="en-US" baseline="0" dirty="0"/>
              <a:t> from an average of 80.4 in 2012 to 71.7 in 2017.</a:t>
            </a:r>
          </a:p>
          <a:p>
            <a:endParaRPr lang="en-US" baseline="0" dirty="0"/>
          </a:p>
          <a:p>
            <a:r>
              <a:rPr lang="en-US" baseline="0" dirty="0"/>
              <a:t>For the Cohort that began in 2016, their 150% completion rate is approaching 50% as they get ready to graduate this spring</a:t>
            </a:r>
            <a:endParaRPr lang="en-US" dirty="0"/>
          </a:p>
        </p:txBody>
      </p:sp>
      <p:sp>
        <p:nvSpPr>
          <p:cNvPr id="4" name="Slide Number Placeholder 3"/>
          <p:cNvSpPr>
            <a:spLocks noGrp="1"/>
          </p:cNvSpPr>
          <p:nvPr>
            <p:ph type="sldNum" sz="quarter" idx="10"/>
          </p:nvPr>
        </p:nvSpPr>
        <p:spPr/>
        <p:txBody>
          <a:bodyPr/>
          <a:lstStyle/>
          <a:p>
            <a:fld id="{727546C6-7E21-E648-8F76-F4C8BFD4B35C}"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542792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Ideas for discussion topics: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 to engage students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Metrics people are using to assess student progress and effectiveness of reforms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Next frontiers for technology-mediated advising reforms </a:t>
            </a:r>
          </a:p>
          <a:p>
            <a:endParaRPr lang="en-US" dirty="0"/>
          </a:p>
        </p:txBody>
      </p:sp>
      <p:sp>
        <p:nvSpPr>
          <p:cNvPr id="4" name="Slide Number Placeholder 3"/>
          <p:cNvSpPr>
            <a:spLocks noGrp="1"/>
          </p:cNvSpPr>
          <p:nvPr>
            <p:ph type="sldNum" sz="quarter" idx="5"/>
          </p:nvPr>
        </p:nvSpPr>
        <p:spPr/>
        <p:txBody>
          <a:bodyPr/>
          <a:lstStyle/>
          <a:p>
            <a:fld id="{2D1AF1D0-E4D1-4E4D-815E-B3B5C6F4431F}" type="slidenum">
              <a:rPr lang="en-US" smtClean="0"/>
              <a:t>34</a:t>
            </a:fld>
            <a:endParaRPr lang="en-US"/>
          </a:p>
        </p:txBody>
      </p:sp>
    </p:spTree>
    <p:extLst>
      <p:ext uri="{BB962C8B-B14F-4D97-AF65-F5344CB8AC3E}">
        <p14:creationId xmlns:p14="http://schemas.microsoft.com/office/powerpoint/2010/main" val="110929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SSIPP</a:t>
            </a:r>
          </a:p>
        </p:txBody>
      </p:sp>
      <p:sp>
        <p:nvSpPr>
          <p:cNvPr id="4" name="Slide Number Placeholder 3"/>
          <p:cNvSpPr>
            <a:spLocks noGrp="1"/>
          </p:cNvSpPr>
          <p:nvPr>
            <p:ph type="sldNum" sz="quarter" idx="5"/>
          </p:nvPr>
        </p:nvSpPr>
        <p:spPr/>
        <p:txBody>
          <a:bodyPr/>
          <a:lstStyle/>
          <a:p>
            <a:fld id="{2D1AF1D0-E4D1-4E4D-815E-B3B5C6F4431F}" type="slidenum">
              <a:rPr lang="en-US" smtClean="0"/>
              <a:t>6</a:t>
            </a:fld>
            <a:endParaRPr lang="en-US"/>
          </a:p>
        </p:txBody>
      </p:sp>
    </p:spTree>
    <p:extLst>
      <p:ext uri="{BB962C8B-B14F-4D97-AF65-F5344CB8AC3E}">
        <p14:creationId xmlns:p14="http://schemas.microsoft.com/office/powerpoint/2010/main" val="3989167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34750A-0A13-1C45-8D38-1E752286CA6A}" type="slidenum">
              <a:rPr lang="en-US" smtClean="0"/>
              <a:pPr>
                <a:defRPr/>
              </a:pPr>
              <a:t>7</a:t>
            </a:fld>
            <a:endParaRPr lang="en-US"/>
          </a:p>
        </p:txBody>
      </p:sp>
    </p:spTree>
    <p:extLst>
      <p:ext uri="{BB962C8B-B14F-4D97-AF65-F5344CB8AC3E}">
        <p14:creationId xmlns:p14="http://schemas.microsoft.com/office/powerpoint/2010/main" val="1288793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charset="-128"/>
                <a:cs typeface="ヒラギノ角ゴ Pro W3" charset="-128"/>
              </a:rPr>
              <a:t>Ideally, these tools offer efficient delivery of information, freeing up advisor time to provide more holistic support. </a:t>
            </a:r>
            <a:r>
              <a:rPr lang="en-US" sz="1200" kern="1200" baseline="0" dirty="0">
                <a:solidFill>
                  <a:schemeClr val="tx1"/>
                </a:solidFill>
                <a:effectLst/>
                <a:latin typeface="Arial" charset="0"/>
                <a:ea typeface="ヒラギノ角ゴ Pro W3" charset="-128"/>
                <a:cs typeface="ヒラギノ角ゴ Pro W3" charset="-128"/>
              </a:rPr>
              <a:t> </a:t>
            </a:r>
            <a:r>
              <a:rPr lang="en-US" sz="1200" kern="1200" dirty="0">
                <a:solidFill>
                  <a:schemeClr val="tx1"/>
                </a:solidFill>
                <a:effectLst/>
                <a:latin typeface="Arial" charset="0"/>
                <a:ea typeface="ヒラギノ角ゴ Pro W3" charset="-128"/>
                <a:cs typeface="ヒラギノ角ゴ Pro W3" charset="-128"/>
              </a:rPr>
              <a:t>Can help resolve the capacity and other structural issues.   Allow for TRIAGE of</a:t>
            </a:r>
            <a:r>
              <a:rPr lang="en-US" sz="1200" kern="1200" baseline="0" dirty="0">
                <a:solidFill>
                  <a:schemeClr val="tx1"/>
                </a:solidFill>
                <a:effectLst/>
                <a:latin typeface="Arial" charset="0"/>
                <a:ea typeface="ヒラギノ角ゴ Pro W3" charset="-128"/>
                <a:cs typeface="ヒラギノ角ゴ Pro W3" charset="-128"/>
              </a:rPr>
              <a:t> students.</a:t>
            </a:r>
            <a:endParaRPr lang="en-US" sz="1200" kern="1200" dirty="0">
              <a:solidFill>
                <a:schemeClr val="tx1"/>
              </a:solidFill>
              <a:effectLst/>
              <a:latin typeface="Arial" charset="0"/>
              <a:ea typeface="ヒラギノ角ゴ Pro W3" charset="-128"/>
              <a:cs typeface="ヒラギノ角ゴ Pro W3"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ヒラギノ角ゴ Pro W3" charset="-128"/>
              <a:cs typeface="ヒラギノ角ゴ Pro W3"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charset="-128"/>
                <a:cs typeface="ヒラギノ角ゴ Pro W3" charset="-128"/>
              </a:rPr>
              <a:t>For example, some advising technologies allow:</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1200" kern="1200" dirty="0">
                <a:solidFill>
                  <a:schemeClr val="tx1"/>
                </a:solidFill>
                <a:effectLst/>
                <a:latin typeface="Arial" charset="0"/>
                <a:ea typeface="ヒラギノ角ゴ Pro W3" charset="-128"/>
                <a:cs typeface="ヒラギノ角ゴ Pro W3" charset="-128"/>
              </a:rPr>
              <a:t>advisors to quickly send messages to students with links for setting up an advising appointment, making it easier to check-in with students over the course of the semester</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1200" kern="1200" dirty="0">
                <a:solidFill>
                  <a:schemeClr val="tx1"/>
                </a:solidFill>
                <a:effectLst/>
                <a:latin typeface="Arial" charset="0"/>
                <a:ea typeface="ヒラギノ角ゴ Pro W3" charset="-128"/>
                <a:cs typeface="ヒラギノ角ゴ Pro W3" charset="-128"/>
              </a:rPr>
              <a:t>Advisors can review early alert and predictive analytic data and </a:t>
            </a:r>
            <a:r>
              <a:rPr lang="en-US" sz="1200" u="sng" kern="1200" dirty="0">
                <a:solidFill>
                  <a:srgbClr val="FF0000"/>
                </a:solidFill>
                <a:effectLst/>
                <a:latin typeface="Arial" charset="0"/>
                <a:ea typeface="ヒラギノ角ゴ Pro W3" charset="-128"/>
                <a:cs typeface="ヒラギノ角ゴ Pro W3" charset="-128"/>
              </a:rPr>
              <a:t>REFER</a:t>
            </a:r>
            <a:r>
              <a:rPr lang="en-US" sz="1200" kern="1200" dirty="0">
                <a:solidFill>
                  <a:schemeClr val="tx1"/>
                </a:solidFill>
                <a:effectLst/>
                <a:latin typeface="Arial" charset="0"/>
                <a:ea typeface="ヒラギノ角ゴ Pro W3" charset="-128"/>
                <a:cs typeface="ヒラギノ角ゴ Pro W3" charset="-128"/>
              </a:rPr>
              <a:t> students exhibiting academically risky behavior to services such as tutoring; or submit the referral electronically and notify both the student and the service provider.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pPr>
              <a:defRPr/>
            </a:pPr>
            <a:fld id="{BF34750A-0A13-1C45-8D38-1E752286CA6A}" type="slidenum">
              <a:rPr lang="en-US" smtClean="0"/>
              <a:pPr>
                <a:defRPr/>
              </a:pPr>
              <a:t>8</a:t>
            </a:fld>
            <a:endParaRPr lang="en-US"/>
          </a:p>
        </p:txBody>
      </p:sp>
    </p:spTree>
    <p:extLst>
      <p:ext uri="{BB962C8B-B14F-4D97-AF65-F5344CB8AC3E}">
        <p14:creationId xmlns:p14="http://schemas.microsoft.com/office/powerpoint/2010/main" val="83285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https://www.mentimeter.com/s/a2688fa41eec262e85f2b13c2b4267a7/b1d296c2d7cd/edit</a:t>
            </a:r>
          </a:p>
        </p:txBody>
      </p:sp>
      <p:sp>
        <p:nvSpPr>
          <p:cNvPr id="4" name="Slide Number Placeholder 3"/>
          <p:cNvSpPr>
            <a:spLocks noGrp="1"/>
          </p:cNvSpPr>
          <p:nvPr>
            <p:ph type="sldNum" sz="quarter" idx="5"/>
          </p:nvPr>
        </p:nvSpPr>
        <p:spPr/>
        <p:txBody>
          <a:bodyPr/>
          <a:lstStyle/>
          <a:p>
            <a:fld id="{2D1AF1D0-E4D1-4E4D-815E-B3B5C6F4431F}" type="slidenum">
              <a:rPr lang="en-US" smtClean="0"/>
              <a:t>10</a:t>
            </a:fld>
            <a:endParaRPr lang="en-US"/>
          </a:p>
        </p:txBody>
      </p:sp>
    </p:spTree>
    <p:extLst>
      <p:ext uri="{BB962C8B-B14F-4D97-AF65-F5344CB8AC3E}">
        <p14:creationId xmlns:p14="http://schemas.microsoft.com/office/powerpoint/2010/main" val="4249772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34750A-0A13-1C45-8D38-1E752286CA6A}" type="slidenum">
              <a:rPr lang="en-US" smtClean="0"/>
              <a:pPr>
                <a:defRPr/>
              </a:pPr>
              <a:t>12</a:t>
            </a:fld>
            <a:endParaRPr lang="en-US"/>
          </a:p>
        </p:txBody>
      </p:sp>
    </p:spTree>
    <p:extLst>
      <p:ext uri="{BB962C8B-B14F-4D97-AF65-F5344CB8AC3E}">
        <p14:creationId xmlns:p14="http://schemas.microsoft.com/office/powerpoint/2010/main" val="3014615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IPAS 1: 2 visits to 6 community colleges (12 visits) between 2013 – 2015. </a:t>
            </a:r>
          </a:p>
        </p:txBody>
      </p:sp>
      <p:sp>
        <p:nvSpPr>
          <p:cNvPr id="4" name="Slide Number Placeholder 3"/>
          <p:cNvSpPr>
            <a:spLocks noGrp="1"/>
          </p:cNvSpPr>
          <p:nvPr>
            <p:ph type="sldNum" sz="quarter" idx="10"/>
          </p:nvPr>
        </p:nvSpPr>
        <p:spPr/>
        <p:txBody>
          <a:bodyPr/>
          <a:lstStyle/>
          <a:p>
            <a:fld id="{2D1AF1D0-E4D1-4E4D-815E-B3B5C6F4431F}" type="slidenum">
              <a:rPr lang="en-US" smtClean="0"/>
              <a:t>13</a:t>
            </a:fld>
            <a:endParaRPr lang="en-US"/>
          </a:p>
        </p:txBody>
      </p:sp>
    </p:spTree>
    <p:extLst>
      <p:ext uri="{BB962C8B-B14F-4D97-AF65-F5344CB8AC3E}">
        <p14:creationId xmlns:p14="http://schemas.microsoft.com/office/powerpoint/2010/main" val="2026332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s-ES" dirty="0"/>
              <a:t>[</a:t>
            </a:r>
            <a:r>
              <a:rPr lang="es-ES" dirty="0" err="1"/>
              <a:t>Mention</a:t>
            </a:r>
            <a:r>
              <a:rPr lang="es-ES" dirty="0"/>
              <a:t> </a:t>
            </a:r>
            <a:r>
              <a:rPr lang="es-ES" dirty="0" err="1"/>
              <a:t>that</a:t>
            </a:r>
            <a:r>
              <a:rPr lang="es-ES" dirty="0"/>
              <a:t> </a:t>
            </a:r>
            <a:r>
              <a:rPr lang="es-ES" dirty="0" err="1"/>
              <a:t>these</a:t>
            </a:r>
            <a:r>
              <a:rPr lang="es-ES" dirty="0"/>
              <a:t> KPI come </a:t>
            </a:r>
            <a:r>
              <a:rPr lang="es-ES" dirty="0" err="1"/>
              <a:t>from</a:t>
            </a:r>
            <a:r>
              <a:rPr lang="es-ES" dirty="0"/>
              <a:t> </a:t>
            </a:r>
            <a:r>
              <a:rPr lang="es-ES" dirty="0" err="1"/>
              <a:t>the</a:t>
            </a:r>
            <a:r>
              <a:rPr lang="es-ES" dirty="0"/>
              <a:t> </a:t>
            </a:r>
            <a:r>
              <a:rPr lang="es-ES" dirty="0" err="1"/>
              <a:t>logic</a:t>
            </a:r>
            <a:r>
              <a:rPr lang="es-ES" dirty="0"/>
              <a:t> </a:t>
            </a:r>
            <a:r>
              <a:rPr lang="es-ES" dirty="0" err="1"/>
              <a:t>model</a:t>
            </a:r>
            <a:r>
              <a:rPr lang="es-ES" dirty="0"/>
              <a:t>]</a:t>
            </a:r>
          </a:p>
          <a:p>
            <a:endParaRPr lang="es-ES" dirty="0"/>
          </a:p>
          <a:p>
            <a:r>
              <a:rPr lang="es-ES" dirty="0" err="1"/>
              <a:t>We</a:t>
            </a:r>
            <a:r>
              <a:rPr lang="es-ES" dirty="0"/>
              <a:t> </a:t>
            </a:r>
            <a:r>
              <a:rPr lang="es-ES" dirty="0" err="1"/>
              <a:t>identified</a:t>
            </a:r>
            <a:r>
              <a:rPr lang="es-ES" dirty="0"/>
              <a:t> a </a:t>
            </a:r>
            <a:r>
              <a:rPr lang="es-ES" dirty="0" err="1"/>
              <a:t>list</a:t>
            </a:r>
            <a:r>
              <a:rPr lang="es-ES" dirty="0"/>
              <a:t> of </a:t>
            </a:r>
            <a:r>
              <a:rPr lang="es-ES" dirty="0" err="1"/>
              <a:t>KPIs</a:t>
            </a:r>
            <a:r>
              <a:rPr lang="es-ES" dirty="0"/>
              <a:t> </a:t>
            </a:r>
            <a:r>
              <a:rPr lang="es-ES" dirty="0" err="1"/>
              <a:t>for</a:t>
            </a:r>
            <a:r>
              <a:rPr lang="es-ES" dirty="0"/>
              <a:t> </a:t>
            </a:r>
            <a:r>
              <a:rPr lang="es-ES" dirty="0" err="1"/>
              <a:t>which</a:t>
            </a:r>
            <a:r>
              <a:rPr lang="es-ES" dirty="0"/>
              <a:t> </a:t>
            </a:r>
            <a:r>
              <a:rPr lang="es-ES" dirty="0" err="1"/>
              <a:t>we</a:t>
            </a:r>
            <a:r>
              <a:rPr lang="es-ES" dirty="0"/>
              <a:t> </a:t>
            </a:r>
            <a:r>
              <a:rPr lang="es-ES" dirty="0" err="1"/>
              <a:t>could</a:t>
            </a:r>
            <a:r>
              <a:rPr lang="es-ES" dirty="0"/>
              <a:t> razonable </a:t>
            </a:r>
            <a:r>
              <a:rPr lang="es-ES" dirty="0" err="1"/>
              <a:t>expect</a:t>
            </a:r>
            <a:r>
              <a:rPr lang="es-ES" dirty="0"/>
              <a:t> to be </a:t>
            </a:r>
            <a:r>
              <a:rPr lang="es-ES" dirty="0" err="1"/>
              <a:t>influenced</a:t>
            </a:r>
            <a:r>
              <a:rPr lang="es-ES" dirty="0"/>
              <a:t> </a:t>
            </a:r>
            <a:r>
              <a:rPr lang="es-ES" dirty="0" err="1"/>
              <a:t>by</a:t>
            </a:r>
            <a:r>
              <a:rPr lang="es-ES" dirty="0"/>
              <a:t> </a:t>
            </a:r>
            <a:r>
              <a:rPr lang="es-ES" dirty="0" err="1"/>
              <a:t>the</a:t>
            </a:r>
            <a:r>
              <a:rPr lang="es-ES" dirty="0"/>
              <a:t> </a:t>
            </a:r>
            <a:r>
              <a:rPr lang="es-ES" dirty="0" err="1"/>
              <a:t>reforms</a:t>
            </a:r>
            <a:r>
              <a:rPr lang="es-ES" dirty="0"/>
              <a:t>. </a:t>
            </a:r>
            <a:r>
              <a:rPr lang="en-US" sz="2100" b="0" i="0" dirty="0">
                <a:effectLst/>
                <a:latin typeface="Arial (null)"/>
                <a:ea typeface="Arial (null)"/>
                <a:cs typeface="Lucida Grande"/>
                <a:sym typeface="Lucida Grande"/>
              </a:rPr>
              <a:t>Ideally, all of these KPIs should increase over time following implementation of </a:t>
            </a:r>
            <a:r>
              <a:rPr lang="en-US" sz="2100" b="0" i="0" dirty="0" err="1">
                <a:effectLst/>
                <a:latin typeface="Arial (null)"/>
                <a:ea typeface="Arial (null)"/>
                <a:cs typeface="Lucida Grande"/>
                <a:sym typeface="Lucida Grande"/>
              </a:rPr>
              <a:t>iPASS</a:t>
            </a:r>
            <a:r>
              <a:rPr lang="en-US" sz="2100" b="0" i="0" dirty="0">
                <a:effectLst/>
                <a:latin typeface="Arial (null)"/>
                <a:ea typeface="Arial (null)"/>
                <a:cs typeface="Lucida Grande"/>
                <a:sym typeface="Lucida Grande"/>
              </a:rPr>
              <a:t> reforms.</a:t>
            </a:r>
          </a:p>
          <a:p>
            <a:pPr rtl="0" eaLnBrk="1" fontAlgn="ctr" hangingPunct="1"/>
            <a:r>
              <a:rPr lang="en-US" sz="2100" b="1" i="0" u="none" strike="noStrike" dirty="0">
                <a:effectLst/>
                <a:latin typeface="Arial (null)"/>
                <a:ea typeface="Arial (null)"/>
                <a:cs typeface="Lucida Grande"/>
                <a:sym typeface="Lucida Grande"/>
              </a:rPr>
              <a:t>What each KPI measures</a:t>
            </a:r>
            <a:endParaRPr lang="en-US" sz="2100" b="0" i="0" u="none" strike="noStrike" dirty="0">
              <a:effectLst/>
              <a:latin typeface="Arial (null)"/>
              <a:ea typeface="Arial (null)"/>
              <a:cs typeface="Lucida Grande"/>
              <a:sym typeface="Lucida Grande"/>
            </a:endParaRPr>
          </a:p>
          <a:p>
            <a:pPr rtl="0" eaLnBrk="1" fontAlgn="ctr" hangingPunct="1"/>
            <a:r>
              <a:rPr lang="en-US" sz="2100" b="1" i="0" u="none" strike="noStrike" dirty="0">
                <a:effectLst/>
                <a:latin typeface="Arial (null)"/>
                <a:ea typeface="Arial (null)"/>
                <a:cs typeface="Lucida Grande"/>
                <a:sym typeface="Lucida Grande"/>
              </a:rPr>
              <a:t>Credit momentum</a:t>
            </a:r>
            <a:r>
              <a:rPr lang="en-US" sz="2100" b="0" i="0" u="none" strike="noStrike" dirty="0">
                <a:effectLst/>
                <a:latin typeface="Arial (null)"/>
                <a:ea typeface="Arial (null)"/>
                <a:cs typeface="Lucida Grande"/>
                <a:sym typeface="Lucida Grande"/>
              </a:rPr>
              <a:t>: % of students who attempted 15 or more credits during the first term</a:t>
            </a:r>
          </a:p>
          <a:p>
            <a:pPr rtl="0" eaLnBrk="1" fontAlgn="ctr" hangingPunct="1"/>
            <a:r>
              <a:rPr lang="en-US" sz="2100" b="1" i="0" u="none" strike="noStrike" dirty="0">
                <a:effectLst/>
                <a:latin typeface="Arial (null)"/>
                <a:ea typeface="Arial (null)"/>
                <a:cs typeface="Lucida Grande"/>
                <a:sym typeface="Lucida Grande"/>
              </a:rPr>
              <a:t>Credits earned</a:t>
            </a:r>
            <a:r>
              <a:rPr lang="en-US" sz="2100" b="0" i="0" u="none" strike="noStrike" dirty="0">
                <a:effectLst/>
                <a:latin typeface="Arial (null)"/>
                <a:ea typeface="Arial (null)"/>
                <a:cs typeface="Lucida Grande"/>
                <a:sym typeface="Lucida Grande"/>
              </a:rPr>
              <a:t>: Average number of credits earned in Year 1, and % of credits attempted that were earned</a:t>
            </a:r>
          </a:p>
          <a:p>
            <a:pPr rtl="0" eaLnBrk="1" fontAlgn="ctr" hangingPunct="1"/>
            <a:r>
              <a:rPr lang="en-US" sz="2100" b="1" i="0" u="none" strike="noStrike" dirty="0">
                <a:effectLst/>
                <a:latin typeface="Arial (null)"/>
                <a:ea typeface="Arial (null)"/>
                <a:cs typeface="Lucida Grande"/>
                <a:sym typeface="Lucida Grande"/>
              </a:rPr>
              <a:t>Grade point average (GPA)</a:t>
            </a:r>
            <a:r>
              <a:rPr lang="en-US" sz="2100" b="0" i="0" u="none" strike="noStrike" dirty="0">
                <a:effectLst/>
                <a:latin typeface="Arial (null)"/>
                <a:ea typeface="Arial (null)"/>
                <a:cs typeface="Lucida Grande"/>
                <a:sym typeface="Lucida Grande"/>
              </a:rPr>
              <a:t>: Average first-term GPA, and Average cumulative GPA</a:t>
            </a:r>
          </a:p>
          <a:p>
            <a:pPr rtl="0" eaLnBrk="1" fontAlgn="ctr" hangingPunct="1"/>
            <a:r>
              <a:rPr lang="en-US" sz="2100" b="1" i="0" u="none" strike="noStrike" dirty="0">
                <a:effectLst/>
                <a:latin typeface="Arial (null)"/>
                <a:ea typeface="Arial (null)"/>
                <a:cs typeface="Lucida Grande"/>
                <a:sym typeface="Lucida Grande"/>
              </a:rPr>
              <a:t>Dev </a:t>
            </a:r>
            <a:r>
              <a:rPr lang="en-US" sz="2100" b="1" i="0" u="none" strike="noStrike" dirty="0" err="1">
                <a:effectLst/>
                <a:latin typeface="Arial (null)"/>
                <a:ea typeface="Arial (null)"/>
                <a:cs typeface="Lucida Grande"/>
                <a:sym typeface="Lucida Grande"/>
              </a:rPr>
              <a:t>ed</a:t>
            </a:r>
            <a:r>
              <a:rPr lang="en-US" sz="2100" b="1" i="0" u="none" strike="noStrike" dirty="0">
                <a:effectLst/>
                <a:latin typeface="Arial (null)"/>
                <a:ea typeface="Arial (null)"/>
                <a:cs typeface="Lucida Grande"/>
                <a:sym typeface="Lucida Grande"/>
              </a:rPr>
              <a:t> progression in English and math</a:t>
            </a:r>
            <a:r>
              <a:rPr lang="en-US" sz="2100" b="0" i="0" u="none" strike="noStrike" dirty="0">
                <a:effectLst/>
                <a:latin typeface="Arial (null)"/>
                <a:ea typeface="Arial (null)"/>
                <a:cs typeface="Lucida Grande"/>
                <a:sym typeface="Lucida Grande"/>
              </a:rPr>
              <a:t>; % of students not college ready; % of students who attempted English or math dev </a:t>
            </a:r>
            <a:r>
              <a:rPr lang="en-US" sz="2100" b="0" i="0" u="none" strike="noStrike" dirty="0" err="1">
                <a:effectLst/>
                <a:latin typeface="Arial (null)"/>
                <a:ea typeface="Arial (null)"/>
                <a:cs typeface="Lucida Grande"/>
                <a:sym typeface="Lucida Grande"/>
              </a:rPr>
              <a:t>ed</a:t>
            </a:r>
            <a:r>
              <a:rPr lang="en-US" sz="2100" b="0" i="0" u="none" strike="noStrike" dirty="0">
                <a:effectLst/>
                <a:latin typeface="Arial (null)"/>
                <a:ea typeface="Arial (null)"/>
                <a:cs typeface="Lucida Grande"/>
                <a:sym typeface="Lucida Grande"/>
              </a:rPr>
              <a:t> in Year 1; and % of students who completed dev </a:t>
            </a:r>
            <a:r>
              <a:rPr lang="en-US" sz="2100" b="0" i="0" u="none" strike="noStrike" dirty="0" err="1">
                <a:effectLst/>
                <a:latin typeface="Arial (null)"/>
                <a:ea typeface="Arial (null)"/>
                <a:cs typeface="Lucida Grande"/>
                <a:sym typeface="Lucida Grande"/>
              </a:rPr>
              <a:t>ed</a:t>
            </a:r>
            <a:r>
              <a:rPr lang="en-US" sz="2100" b="0" i="0" u="none" strike="noStrike" dirty="0">
                <a:effectLst/>
                <a:latin typeface="Arial (null)"/>
                <a:ea typeface="Arial (null)"/>
                <a:cs typeface="Lucida Grande"/>
                <a:sym typeface="Lucida Grande"/>
              </a:rPr>
              <a:t> In Year 1</a:t>
            </a:r>
          </a:p>
          <a:p>
            <a:pPr rtl="0" eaLnBrk="1" fontAlgn="ctr" hangingPunct="1"/>
            <a:r>
              <a:rPr lang="en-US" sz="2100" b="1" i="0" u="none" strike="noStrike" dirty="0">
                <a:effectLst/>
                <a:latin typeface="Arial (null)"/>
                <a:ea typeface="Arial (null)"/>
                <a:cs typeface="Lucida Grande"/>
                <a:sym typeface="Lucida Grande"/>
              </a:rPr>
              <a:t>Gateway course progression</a:t>
            </a:r>
            <a:r>
              <a:rPr lang="en-US" sz="2100" b="0" i="0" u="none" strike="noStrike" dirty="0">
                <a:effectLst/>
                <a:latin typeface="Arial (null)"/>
                <a:ea typeface="Arial (null)"/>
                <a:cs typeface="Lucida Grande"/>
                <a:sym typeface="Lucida Grande"/>
              </a:rPr>
              <a:t>: % of students that were required gateway courses in Year 1, % of students who attempted gateway courses in Year 1, % of students who completed gateway courses in Year 1</a:t>
            </a:r>
          </a:p>
          <a:p>
            <a:pPr rtl="0" eaLnBrk="1" fontAlgn="ctr" hangingPunct="1"/>
            <a:r>
              <a:rPr lang="en-US" sz="2100" b="1" i="0" u="none" strike="noStrike" dirty="0">
                <a:effectLst/>
                <a:latin typeface="Arial (null)"/>
                <a:ea typeface="Arial (null)"/>
                <a:cs typeface="Lucida Grande"/>
                <a:sym typeface="Lucida Grande"/>
              </a:rPr>
              <a:t>Retention</a:t>
            </a:r>
            <a:r>
              <a:rPr lang="en-US" sz="2100" b="0" i="0" u="none" strike="noStrike" dirty="0">
                <a:effectLst/>
                <a:latin typeface="Arial (null)"/>
                <a:ea typeface="Arial (null)"/>
                <a:cs typeface="Lucida Grande"/>
                <a:sym typeface="Lucida Grande"/>
              </a:rPr>
              <a:t>: % of students retained after Year 1</a:t>
            </a:r>
          </a:p>
          <a:p>
            <a:pPr rtl="0" eaLnBrk="1" fontAlgn="ctr" hangingPunct="1"/>
            <a:r>
              <a:rPr lang="en-US" sz="2100" b="1" i="0" u="none" strike="noStrike" dirty="0">
                <a:effectLst/>
                <a:latin typeface="Arial (null)"/>
                <a:ea typeface="Arial (null)"/>
                <a:cs typeface="Lucida Grande"/>
                <a:sym typeface="Lucida Grande"/>
              </a:rPr>
              <a:t>Completion</a:t>
            </a:r>
            <a:r>
              <a:rPr lang="en-US" sz="2100" b="0" i="0" u="none" strike="noStrike" dirty="0">
                <a:effectLst/>
                <a:latin typeface="Arial (null)"/>
                <a:ea typeface="Arial (null)"/>
                <a:cs typeface="Lucida Grande"/>
                <a:sym typeface="Lucida Grande"/>
              </a:rPr>
              <a:t>: % who completed associate degree in 100% time , % who completed associate degree in 150% time, and % who completed bachelor’s degree in 150% time</a:t>
            </a:r>
          </a:p>
          <a:p>
            <a:pPr rtl="0" eaLnBrk="1" fontAlgn="ctr" hangingPunct="1"/>
            <a:endParaRPr lang="en-US" sz="2100" b="0" i="0" u="none" strike="noStrike" dirty="0">
              <a:effectLst/>
              <a:latin typeface="Arial (null)"/>
              <a:ea typeface="Arial (null)"/>
              <a:cs typeface="Lucida Grande"/>
              <a:sym typeface="Lucida Grande"/>
            </a:endParaRPr>
          </a:p>
          <a:p>
            <a:pPr rtl="0" eaLnBrk="1" fontAlgn="ctr" hangingPunct="1"/>
            <a:r>
              <a:rPr lang="en-US" sz="2100" b="0" i="0" u="none" strike="noStrike" dirty="0">
                <a:effectLst/>
                <a:latin typeface="Arial (null)"/>
                <a:ea typeface="Arial (null)"/>
                <a:cs typeface="Lucida Grande"/>
                <a:sym typeface="Lucida Grande"/>
              </a:rPr>
              <a:t>[CLICK]</a:t>
            </a:r>
          </a:p>
          <a:p>
            <a:pPr rtl="0" eaLnBrk="1" fontAlgn="ctr" hangingPunct="1"/>
            <a:endParaRPr lang="en-US" sz="2100" b="0" i="0" u="none" strike="noStrike" dirty="0">
              <a:effectLst/>
              <a:latin typeface="Arial (null)"/>
              <a:ea typeface="Arial (null)"/>
              <a:cs typeface="Lucida Grande"/>
              <a:sym typeface="Lucida Grande"/>
            </a:endParaRPr>
          </a:p>
          <a:p>
            <a:pPr rtl="0" eaLnBrk="1" fontAlgn="ctr" hangingPunct="1"/>
            <a:r>
              <a:rPr lang="en-US" sz="2100" b="0" i="0" u="none" strike="noStrike" dirty="0">
                <a:effectLst/>
                <a:latin typeface="Arial (null)"/>
                <a:ea typeface="Arial (null)"/>
                <a:cs typeface="Lucida Grande"/>
                <a:sym typeface="Lucida Grande"/>
              </a:rPr>
              <a:t>We use two main sources of data: </a:t>
            </a:r>
          </a:p>
          <a:p>
            <a:pPr rtl="0" eaLnBrk="1" fontAlgn="ctr" hangingPunct="1"/>
            <a:endParaRPr lang="en-US" sz="2100" b="0" i="0" u="none" strike="noStrike" dirty="0">
              <a:effectLst/>
              <a:latin typeface="Arial (null)"/>
              <a:ea typeface="Arial (null)"/>
              <a:cs typeface="Lucida Grande"/>
              <a:sym typeface="Lucida Grande"/>
            </a:endParaRPr>
          </a:p>
          <a:p>
            <a:pPr marL="0" marR="0" lvl="0" indent="0" defTabSz="549200" rtl="0" eaLnBrk="1" fontAlgn="ctr" latinLnBrk="0" hangingPunct="1">
              <a:lnSpc>
                <a:spcPct val="100000"/>
              </a:lnSpc>
              <a:spcBef>
                <a:spcPts val="0"/>
              </a:spcBef>
              <a:spcAft>
                <a:spcPts val="0"/>
              </a:spcAft>
              <a:buClrTx/>
              <a:buSzTx/>
              <a:buFontTx/>
              <a:buNone/>
              <a:tabLst/>
              <a:defRPr/>
            </a:pPr>
            <a:r>
              <a:rPr lang="en-US" sz="2100" b="0" i="0" u="none" strike="noStrike" dirty="0">
                <a:effectLst/>
                <a:latin typeface="Arial (null)"/>
                <a:ea typeface="Arial (null)"/>
                <a:cs typeface="Lucida Grande"/>
                <a:sym typeface="Lucida Grande"/>
              </a:rPr>
              <a:t>Administrative data from each of the 26 </a:t>
            </a:r>
            <a:r>
              <a:rPr lang="en-US" sz="2100" b="0" i="0" u="none" strike="noStrike" dirty="0" err="1">
                <a:effectLst/>
                <a:latin typeface="Arial (null)"/>
                <a:ea typeface="Arial (null)"/>
                <a:cs typeface="Lucida Grande"/>
                <a:sym typeface="Lucida Grande"/>
              </a:rPr>
              <a:t>iPASS</a:t>
            </a:r>
            <a:r>
              <a:rPr lang="en-US" sz="2100" b="0" i="0" u="none" strike="noStrike" dirty="0">
                <a:effectLst/>
                <a:latin typeface="Arial (null)"/>
                <a:ea typeface="Arial (null)"/>
                <a:cs typeface="Lucida Grande"/>
                <a:sym typeface="Lucida Grande"/>
              </a:rPr>
              <a:t> colleges at the student level, which allows us to track each student since their college entrance. </a:t>
            </a:r>
          </a:p>
          <a:p>
            <a:pPr marL="0" marR="0" lvl="0" indent="0" defTabSz="549200" rtl="0" eaLnBrk="1" fontAlgn="ctr" latinLnBrk="0" hangingPunct="1">
              <a:lnSpc>
                <a:spcPct val="100000"/>
              </a:lnSpc>
              <a:spcBef>
                <a:spcPts val="0"/>
              </a:spcBef>
              <a:spcAft>
                <a:spcPts val="0"/>
              </a:spcAft>
              <a:buClrTx/>
              <a:buSzTx/>
              <a:buFontTx/>
              <a:buNone/>
              <a:tabLst/>
              <a:defRPr/>
            </a:pPr>
            <a:endParaRPr lang="en-US" sz="2100" b="0" i="0" u="none" strike="noStrike" dirty="0">
              <a:effectLst/>
              <a:latin typeface="Arial (null)"/>
              <a:ea typeface="Arial (null)"/>
              <a:cs typeface="Lucida Grande"/>
              <a:sym typeface="Lucida Grande"/>
            </a:endParaRPr>
          </a:p>
          <a:p>
            <a:pPr marL="0" marR="0" lvl="0" indent="0" defTabSz="549200" rtl="0" eaLnBrk="1" fontAlgn="ctr" latinLnBrk="0" hangingPunct="1">
              <a:lnSpc>
                <a:spcPct val="100000"/>
              </a:lnSpc>
              <a:spcBef>
                <a:spcPts val="0"/>
              </a:spcBef>
              <a:spcAft>
                <a:spcPts val="0"/>
              </a:spcAft>
              <a:buClrTx/>
              <a:buSzTx/>
              <a:buFontTx/>
              <a:buNone/>
              <a:tabLst/>
              <a:defRPr/>
            </a:pPr>
            <a:r>
              <a:rPr lang="en-US" sz="2100" b="0" i="0" u="none" strike="noStrike" dirty="0">
                <a:effectLst/>
                <a:latin typeface="Arial (null)"/>
                <a:ea typeface="Arial (null)"/>
                <a:cs typeface="Lucida Grande"/>
                <a:sym typeface="Lucida Grande"/>
              </a:rPr>
              <a:t>[CLICK]</a:t>
            </a:r>
          </a:p>
          <a:p>
            <a:pPr marL="0" marR="0" lvl="0" indent="0" defTabSz="549200" rtl="0" eaLnBrk="1" fontAlgn="ctr" latinLnBrk="0" hangingPunct="1">
              <a:lnSpc>
                <a:spcPct val="100000"/>
              </a:lnSpc>
              <a:spcBef>
                <a:spcPts val="0"/>
              </a:spcBef>
              <a:spcAft>
                <a:spcPts val="0"/>
              </a:spcAft>
              <a:buClrTx/>
              <a:buSzTx/>
              <a:buFontTx/>
              <a:buNone/>
              <a:tabLst/>
              <a:defRPr/>
            </a:pPr>
            <a:endParaRPr lang="en-US" sz="2100" b="0" i="0" u="none" strike="noStrike" dirty="0">
              <a:effectLst/>
              <a:latin typeface="Arial (null)"/>
              <a:ea typeface="Arial (null)"/>
              <a:cs typeface="Lucida Grande"/>
              <a:sym typeface="Lucida Grande"/>
            </a:endParaRPr>
          </a:p>
          <a:p>
            <a:pPr marL="0" marR="0" lvl="0" indent="0" defTabSz="549200" rtl="0" eaLnBrk="1" fontAlgn="ctr" latinLnBrk="0" hangingPunct="1">
              <a:lnSpc>
                <a:spcPct val="100000"/>
              </a:lnSpc>
              <a:spcBef>
                <a:spcPts val="0"/>
              </a:spcBef>
              <a:spcAft>
                <a:spcPts val="0"/>
              </a:spcAft>
              <a:buClrTx/>
              <a:buSzTx/>
              <a:buFontTx/>
              <a:buNone/>
              <a:tabLst/>
              <a:defRPr/>
            </a:pPr>
            <a:r>
              <a:rPr lang="en-US" sz="2100" b="0" i="0" u="none" strike="noStrike" dirty="0">
                <a:effectLst/>
                <a:latin typeface="Arial (null)"/>
                <a:ea typeface="Arial (null)"/>
                <a:cs typeface="Lucida Grande"/>
                <a:sym typeface="Lucida Grande"/>
              </a:rPr>
              <a:t>And data from an online survey </a:t>
            </a:r>
            <a:r>
              <a:rPr lang="en-US" sz="2400" dirty="0">
                <a:latin typeface="Arial (null)"/>
                <a:ea typeface="Arial (null)"/>
                <a:cs typeface="Lucida Grande"/>
                <a:sym typeface="Lucida Grande"/>
              </a:rPr>
              <a:t>CCRC administered between May 31 and July 5, 2017, to all 26 </a:t>
            </a:r>
            <a:r>
              <a:rPr lang="en-US" sz="2400" dirty="0" err="1">
                <a:latin typeface="Arial (null)"/>
                <a:ea typeface="Arial (null)"/>
                <a:cs typeface="Lucida Grande"/>
                <a:sym typeface="Lucida Grande"/>
              </a:rPr>
              <a:t>iPASS</a:t>
            </a:r>
            <a:r>
              <a:rPr lang="en-US" sz="2400" dirty="0">
                <a:latin typeface="Arial (null)"/>
                <a:ea typeface="Arial (null)"/>
                <a:cs typeface="Lucida Grande"/>
                <a:sym typeface="Lucida Grande"/>
              </a:rPr>
              <a:t>-participating institutions with the goal of documenting technology implementation practices.</a:t>
            </a:r>
          </a:p>
          <a:p>
            <a:pPr marL="0" marR="0" lvl="0" indent="0" defTabSz="549200" rtl="0" eaLnBrk="1" fontAlgn="ctr" latinLnBrk="0" hangingPunct="1">
              <a:lnSpc>
                <a:spcPct val="100000"/>
              </a:lnSpc>
              <a:spcBef>
                <a:spcPts val="0"/>
              </a:spcBef>
              <a:spcAft>
                <a:spcPts val="0"/>
              </a:spcAft>
              <a:buClrTx/>
              <a:buSzTx/>
              <a:buFontTx/>
              <a:buNone/>
              <a:tabLst/>
              <a:defRPr/>
            </a:pPr>
            <a:endParaRPr lang="en-US" sz="2400" baseline="0" dirty="0">
              <a:latin typeface="Arial (null)"/>
              <a:cs typeface="Lucida Grande"/>
              <a:sym typeface="Lucida Grande"/>
            </a:endParaRPr>
          </a:p>
          <a:p>
            <a:pPr marL="0" marR="0" lvl="0" indent="0" defTabSz="549200" rtl="0" eaLnBrk="1" fontAlgn="ctr" latinLnBrk="0" hangingPunct="1">
              <a:lnSpc>
                <a:spcPct val="100000"/>
              </a:lnSpc>
              <a:spcBef>
                <a:spcPts val="0"/>
              </a:spcBef>
              <a:spcAft>
                <a:spcPts val="0"/>
              </a:spcAft>
              <a:buClrTx/>
              <a:buSzTx/>
              <a:buFontTx/>
              <a:buNone/>
              <a:tabLst/>
              <a:defRPr/>
            </a:pPr>
            <a:r>
              <a:rPr lang="en-US" sz="2400" baseline="0" dirty="0">
                <a:latin typeface="Arial (null)"/>
                <a:cs typeface="Lucida Grande"/>
                <a:sym typeface="Lucida Grande"/>
              </a:rPr>
              <a:t>We had to develop the survey, because </a:t>
            </a:r>
            <a:r>
              <a:rPr lang="en-US" baseline="0" dirty="0"/>
              <a:t>the administrative data provides no information about when and how advising practices adapt to technology to enhanced the overall advising experience.</a:t>
            </a:r>
          </a:p>
          <a:p>
            <a:pPr marL="0" marR="0" lvl="0" indent="0" defTabSz="549200" rtl="0" eaLnBrk="1" fontAlgn="ctr" latinLnBrk="0" hangingPunct="1">
              <a:lnSpc>
                <a:spcPct val="100000"/>
              </a:lnSpc>
              <a:spcBef>
                <a:spcPts val="0"/>
              </a:spcBef>
              <a:spcAft>
                <a:spcPts val="0"/>
              </a:spcAft>
              <a:buClrTx/>
              <a:buSzTx/>
              <a:buFontTx/>
              <a:buNone/>
              <a:tabLst/>
              <a:defRPr/>
            </a:pPr>
            <a:endParaRPr lang="en-US" baseline="0" dirty="0"/>
          </a:p>
          <a:p>
            <a:pPr marL="0" marR="0" lvl="0" indent="0" defTabSz="549200" rtl="0" eaLnBrk="1" fontAlgn="ctr" latinLnBrk="0" hangingPunct="1">
              <a:lnSpc>
                <a:spcPct val="100000"/>
              </a:lnSpc>
              <a:spcBef>
                <a:spcPts val="0"/>
              </a:spcBef>
              <a:spcAft>
                <a:spcPts val="0"/>
              </a:spcAft>
              <a:buClrTx/>
              <a:buSzTx/>
              <a:buFontTx/>
              <a:buNone/>
              <a:tabLst/>
              <a:defRPr/>
            </a:pPr>
            <a:r>
              <a:rPr lang="en-US" baseline="0" dirty="0"/>
              <a:t>Furthermore, we do not know about staff, advisors or students’ usage of technology. </a:t>
            </a:r>
          </a:p>
          <a:p>
            <a:pPr marL="0" marR="0" lvl="0" indent="0" defTabSz="549200" rtl="0" eaLnBrk="1" fontAlgn="ctr" latinLnBrk="0" hangingPunct="1">
              <a:lnSpc>
                <a:spcPct val="100000"/>
              </a:lnSpc>
              <a:spcBef>
                <a:spcPts val="0"/>
              </a:spcBef>
              <a:spcAft>
                <a:spcPts val="0"/>
              </a:spcAft>
              <a:buClrTx/>
              <a:buSzTx/>
              <a:buFontTx/>
              <a:buNone/>
              <a:tabLst/>
              <a:defRPr/>
            </a:pPr>
            <a:endParaRPr lang="en-US" baseline="0" dirty="0"/>
          </a:p>
          <a:p>
            <a:pPr marL="0" marR="0" lvl="0" indent="0" defTabSz="549200" rtl="0" eaLnBrk="1" fontAlgn="ctr" latinLnBrk="0" hangingPunct="1">
              <a:lnSpc>
                <a:spcPct val="100000"/>
              </a:lnSpc>
              <a:spcBef>
                <a:spcPts val="0"/>
              </a:spcBef>
              <a:spcAft>
                <a:spcPts val="0"/>
              </a:spcAft>
              <a:buClrTx/>
              <a:buSzTx/>
              <a:buFontTx/>
              <a:buNone/>
              <a:tabLst/>
              <a:defRPr/>
            </a:pPr>
            <a:r>
              <a:rPr lang="en-US" dirty="0"/>
              <a:t>But, we knew this is SUPER IMPORTANT! One of our goals is to understand the</a:t>
            </a:r>
            <a:r>
              <a:rPr lang="en-US" baseline="0" dirty="0"/>
              <a:t> relationship between technology adoption for advising and KPIs. </a:t>
            </a:r>
          </a:p>
          <a:p>
            <a:pPr marL="0" marR="0" lvl="0" indent="0" defTabSz="549200" rtl="0" eaLnBrk="1" fontAlgn="ctr" latinLnBrk="0" hangingPunct="1">
              <a:lnSpc>
                <a:spcPct val="100000"/>
              </a:lnSpc>
              <a:spcBef>
                <a:spcPts val="0"/>
              </a:spcBef>
              <a:spcAft>
                <a:spcPts val="0"/>
              </a:spcAft>
              <a:buClrTx/>
              <a:buSzTx/>
              <a:buFontTx/>
              <a:buNone/>
              <a:tabLst/>
              <a:defRPr/>
            </a:pPr>
            <a:endParaRPr lang="en-US" baseline="0" dirty="0"/>
          </a:p>
          <a:p>
            <a:pPr marL="0" marR="0" lvl="0" indent="0" defTabSz="549200" rtl="0" eaLnBrk="1" fontAlgn="ctr" latinLnBrk="0" hangingPunct="1">
              <a:lnSpc>
                <a:spcPct val="100000"/>
              </a:lnSpc>
              <a:spcBef>
                <a:spcPts val="0"/>
              </a:spcBef>
              <a:spcAft>
                <a:spcPts val="0"/>
              </a:spcAft>
              <a:buClrTx/>
              <a:buSzTx/>
              <a:buFontTx/>
              <a:buNone/>
              <a:tabLst/>
              <a:defRPr/>
            </a:pPr>
            <a:r>
              <a:rPr lang="en-US" baseline="0" dirty="0"/>
              <a:t>The survey was the approach we use to somehow distinguish institutions’ tech-mediated advising implementation progress.</a:t>
            </a:r>
          </a:p>
          <a:p>
            <a:pPr marL="0" marR="0" lvl="0" indent="0" defTabSz="549200" rtl="0" eaLnBrk="1" fontAlgn="ctr" latinLnBrk="0" hangingPunct="1">
              <a:lnSpc>
                <a:spcPct val="100000"/>
              </a:lnSpc>
              <a:spcBef>
                <a:spcPts val="0"/>
              </a:spcBef>
              <a:spcAft>
                <a:spcPts val="0"/>
              </a:spcAft>
              <a:buClrTx/>
              <a:buSzTx/>
              <a:buFontTx/>
              <a:buNone/>
              <a:tabLst/>
              <a:defRPr/>
            </a:pPr>
            <a:endParaRPr lang="en-US" baseline="0" dirty="0"/>
          </a:p>
          <a:p>
            <a:pPr marL="0" marR="0" lvl="0" indent="0" defTabSz="549200" eaLnBrk="1" fontAlgn="auto" latinLnBrk="0" hangingPunct="1">
              <a:lnSpc>
                <a:spcPct val="100000"/>
              </a:lnSpc>
              <a:spcBef>
                <a:spcPts val="0"/>
              </a:spcBef>
              <a:spcAft>
                <a:spcPts val="0"/>
              </a:spcAft>
              <a:buClrTx/>
              <a:buSzTx/>
              <a:buFontTx/>
              <a:buNone/>
              <a:tabLst/>
              <a:defRPr/>
            </a:pPr>
            <a:r>
              <a:rPr lang="en-US" dirty="0"/>
              <a:t>The online survey was administered to an institutional officer involved in student success and technology implementation initiatives.</a:t>
            </a:r>
            <a:endParaRPr lang="es-ES" dirty="0"/>
          </a:p>
          <a:p>
            <a:pPr marL="0" marR="0" lvl="0" indent="0" defTabSz="549200" eaLnBrk="1" fontAlgn="auto" latinLnBrk="0" hangingPunct="1">
              <a:lnSpc>
                <a:spcPct val="100000"/>
              </a:lnSpc>
              <a:spcBef>
                <a:spcPts val="0"/>
              </a:spcBef>
              <a:spcAft>
                <a:spcPts val="0"/>
              </a:spcAft>
              <a:buClrTx/>
              <a:buSzTx/>
              <a:buFontTx/>
              <a:buNone/>
              <a:tabLst/>
              <a:defRPr/>
            </a:pPr>
            <a:endParaRPr lang="es-ES" dirty="0"/>
          </a:p>
          <a:p>
            <a:pPr marL="0" marR="0" lvl="0" indent="0" defTabSz="549200" eaLnBrk="1" fontAlgn="auto" latinLnBrk="0" hangingPunct="1">
              <a:lnSpc>
                <a:spcPct val="100000"/>
              </a:lnSpc>
              <a:spcBef>
                <a:spcPts val="0"/>
              </a:spcBef>
              <a:spcAft>
                <a:spcPts val="0"/>
              </a:spcAft>
              <a:buClrTx/>
              <a:buSzTx/>
              <a:buFontTx/>
              <a:buNone/>
              <a:tabLst/>
              <a:defRPr/>
            </a:pPr>
            <a:endParaRPr lang="es-ES" dirty="0"/>
          </a:p>
        </p:txBody>
      </p:sp>
    </p:spTree>
    <p:extLst>
      <p:ext uri="{BB962C8B-B14F-4D97-AF65-F5344CB8AC3E}">
        <p14:creationId xmlns:p14="http://schemas.microsoft.com/office/powerpoint/2010/main" val="2764410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[remove table of implementation index]</a:t>
            </a:r>
          </a:p>
          <a:p>
            <a:endParaRPr lang="en-US" dirty="0"/>
          </a:p>
          <a:p>
            <a:r>
              <a:rPr lang="en-US" dirty="0"/>
              <a:t>Two-year institutions are at varying stages in implementing technology-mediated advising redesign. However, Data at the institution level indicates they have all made progress in implementation.</a:t>
            </a:r>
          </a:p>
          <a:p>
            <a:r>
              <a:rPr lang="en-US" dirty="0"/>
              <a:t>Each institution has conducted technology-mediated advising implementation differently. Therefore, comparison between institutions or across time is purely descriptive</a:t>
            </a:r>
          </a:p>
        </p:txBody>
      </p:sp>
      <p:sp>
        <p:nvSpPr>
          <p:cNvPr id="4" name="Slide Number Placeholder 3"/>
          <p:cNvSpPr>
            <a:spLocks noGrp="1"/>
          </p:cNvSpPr>
          <p:nvPr>
            <p:ph type="sldNum" sz="quarter" idx="10"/>
          </p:nvPr>
        </p:nvSpPr>
        <p:spPr/>
        <p:txBody>
          <a:bodyPr/>
          <a:lstStyle/>
          <a:p>
            <a:fld id="{2D1AF1D0-E4D1-4E4D-815E-B3B5C6F4431F}" type="slidenum">
              <a:rPr lang="en-US" smtClean="0"/>
              <a:t>22</a:t>
            </a:fld>
            <a:endParaRPr lang="en-US"/>
          </a:p>
        </p:txBody>
      </p:sp>
    </p:spTree>
    <p:extLst>
      <p:ext uri="{BB962C8B-B14F-4D97-AF65-F5344CB8AC3E}">
        <p14:creationId xmlns:p14="http://schemas.microsoft.com/office/powerpoint/2010/main" val="113152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6ADE5D2-59D5-4E77-9BA0-3B698AF8B624}"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4FCF7-7ABB-4C1E-BFDE-33B3040614F3}" type="slidenum">
              <a:rPr lang="en-US" smtClean="0"/>
              <a:t>‹#›</a:t>
            </a:fld>
            <a:endParaRPr lang="en-US"/>
          </a:p>
        </p:txBody>
      </p:sp>
    </p:spTree>
    <p:extLst>
      <p:ext uri="{BB962C8B-B14F-4D97-AF65-F5344CB8AC3E}">
        <p14:creationId xmlns:p14="http://schemas.microsoft.com/office/powerpoint/2010/main" val="2351649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ADE5D2-59D5-4E77-9BA0-3B698AF8B624}"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4FCF7-7ABB-4C1E-BFDE-33B3040614F3}" type="slidenum">
              <a:rPr lang="en-US" smtClean="0"/>
              <a:t>‹#›</a:t>
            </a:fld>
            <a:endParaRPr lang="en-US"/>
          </a:p>
        </p:txBody>
      </p:sp>
    </p:spTree>
    <p:extLst>
      <p:ext uri="{BB962C8B-B14F-4D97-AF65-F5344CB8AC3E}">
        <p14:creationId xmlns:p14="http://schemas.microsoft.com/office/powerpoint/2010/main" val="3166433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ADE5D2-59D5-4E77-9BA0-3B698AF8B624}"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4FCF7-7ABB-4C1E-BFDE-33B3040614F3}" type="slidenum">
              <a:rPr lang="en-US" smtClean="0"/>
              <a:t>‹#›</a:t>
            </a:fld>
            <a:endParaRPr lang="en-US"/>
          </a:p>
        </p:txBody>
      </p:sp>
    </p:spTree>
    <p:extLst>
      <p:ext uri="{BB962C8B-B14F-4D97-AF65-F5344CB8AC3E}">
        <p14:creationId xmlns:p14="http://schemas.microsoft.com/office/powerpoint/2010/main" val="1849718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About CCRC">
    <p:spTree>
      <p:nvGrpSpPr>
        <p:cNvPr id="1" name="Shape 604"/>
        <p:cNvGrpSpPr/>
        <p:nvPr/>
      </p:nvGrpSpPr>
      <p:grpSpPr>
        <a:xfrm>
          <a:off x="0" y="0"/>
          <a:ext cx="0" cy="0"/>
          <a:chOff x="0" y="0"/>
          <a:chExt cx="0" cy="0"/>
        </a:xfrm>
      </p:grpSpPr>
      <p:pic>
        <p:nvPicPr>
          <p:cNvPr id="605" name="Shape 605"/>
          <p:cNvPicPr preferRelativeResize="0"/>
          <p:nvPr/>
        </p:nvPicPr>
        <p:blipFill rotWithShape="1">
          <a:blip r:embed="rId2">
            <a:alphaModFix/>
          </a:blip>
          <a:srcRect l="52850" r="-52850"/>
          <a:stretch/>
        </p:blipFill>
        <p:spPr>
          <a:xfrm>
            <a:off x="7732188" y="939904"/>
            <a:ext cx="10709096" cy="5376671"/>
          </a:xfrm>
          <a:prstGeom prst="rect">
            <a:avLst/>
          </a:prstGeom>
          <a:noFill/>
          <a:ln>
            <a:noFill/>
          </a:ln>
        </p:spPr>
      </p:pic>
      <p:cxnSp>
        <p:nvCxnSpPr>
          <p:cNvPr id="606" name="Shape 606"/>
          <p:cNvCxnSpPr/>
          <p:nvPr/>
        </p:nvCxnSpPr>
        <p:spPr>
          <a:xfrm>
            <a:off x="1734859" y="377826"/>
            <a:ext cx="10457200" cy="0"/>
          </a:xfrm>
          <a:prstGeom prst="straightConnector1">
            <a:avLst/>
          </a:prstGeom>
          <a:noFill/>
          <a:ln w="38100" cap="flat" cmpd="sng">
            <a:solidFill>
              <a:srgbClr val="0065A4"/>
            </a:solidFill>
            <a:prstDash val="solid"/>
            <a:miter lim="800000"/>
            <a:headEnd type="none" w="med" len="med"/>
            <a:tailEnd type="none" w="med" len="med"/>
          </a:ln>
        </p:spPr>
      </p:cxnSp>
      <p:pic>
        <p:nvPicPr>
          <p:cNvPr id="607" name="Shape 607"/>
          <p:cNvPicPr preferRelativeResize="0"/>
          <p:nvPr/>
        </p:nvPicPr>
        <p:blipFill rotWithShape="1">
          <a:blip r:embed="rId3">
            <a:alphaModFix/>
          </a:blip>
          <a:srcRect/>
          <a:stretch/>
        </p:blipFill>
        <p:spPr>
          <a:xfrm>
            <a:off x="653625" y="261705"/>
            <a:ext cx="948267" cy="232242"/>
          </a:xfrm>
          <a:prstGeom prst="rect">
            <a:avLst/>
          </a:prstGeom>
          <a:noFill/>
          <a:ln>
            <a:noFill/>
          </a:ln>
        </p:spPr>
      </p:pic>
      <p:cxnSp>
        <p:nvCxnSpPr>
          <p:cNvPr id="608" name="Shape 608"/>
          <p:cNvCxnSpPr/>
          <p:nvPr/>
        </p:nvCxnSpPr>
        <p:spPr>
          <a:xfrm>
            <a:off x="0" y="377826"/>
            <a:ext cx="495600" cy="0"/>
          </a:xfrm>
          <a:prstGeom prst="straightConnector1">
            <a:avLst/>
          </a:prstGeom>
          <a:noFill/>
          <a:ln w="38100" cap="flat" cmpd="sng">
            <a:solidFill>
              <a:srgbClr val="0065A4"/>
            </a:solidFill>
            <a:prstDash val="solid"/>
            <a:miter lim="800000"/>
            <a:headEnd type="none" w="med" len="med"/>
            <a:tailEnd type="none" w="med" len="med"/>
          </a:ln>
        </p:spPr>
      </p:cxnSp>
      <p:cxnSp>
        <p:nvCxnSpPr>
          <p:cNvPr id="609" name="Shape 609"/>
          <p:cNvCxnSpPr/>
          <p:nvPr/>
        </p:nvCxnSpPr>
        <p:spPr>
          <a:xfrm>
            <a:off x="7732188" y="6319474"/>
            <a:ext cx="5486400" cy="0"/>
          </a:xfrm>
          <a:prstGeom prst="straightConnector1">
            <a:avLst/>
          </a:prstGeom>
          <a:noFill/>
          <a:ln w="38100" cap="flat" cmpd="sng">
            <a:solidFill>
              <a:srgbClr val="0065A4"/>
            </a:solidFill>
            <a:prstDash val="solid"/>
            <a:miter lim="800000"/>
            <a:headEnd type="none" w="med" len="med"/>
            <a:tailEnd type="none" w="med" len="med"/>
          </a:ln>
        </p:spPr>
      </p:cxnSp>
      <p:sp>
        <p:nvSpPr>
          <p:cNvPr id="610" name="Shape 610"/>
          <p:cNvSpPr txBox="1"/>
          <p:nvPr/>
        </p:nvSpPr>
        <p:spPr>
          <a:xfrm>
            <a:off x="566610" y="1390703"/>
            <a:ext cx="7040135" cy="51015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1200"/>
              </a:spcAft>
              <a:buClr>
                <a:schemeClr val="dk1"/>
              </a:buClr>
              <a:buSzPts val="2200"/>
              <a:buFont typeface="Arial"/>
              <a:buNone/>
            </a:pPr>
            <a:r>
              <a:rPr lang="en-US" sz="1758" b="0" i="0" u="none" strike="noStrike" cap="none" spc="-28" baseline="0" dirty="0">
                <a:solidFill>
                  <a:schemeClr val="dk1"/>
                </a:solidFill>
                <a:latin typeface="+mn-lt"/>
                <a:ea typeface="Arial"/>
                <a:cs typeface="Arial"/>
                <a:sym typeface="Arial"/>
              </a:rPr>
              <a:t>CCRC has been a leader in the field of community college research and reform for over 20 years. Our work provides a foundation for innovations in policy and practice that help give every community college student the best chance of success.</a:t>
            </a:r>
          </a:p>
          <a:p>
            <a:pPr marL="0" marR="0" lvl="0" indent="0" algn="l" rtl="0">
              <a:lnSpc>
                <a:spcPct val="100000"/>
              </a:lnSpc>
              <a:spcBef>
                <a:spcPts val="0"/>
              </a:spcBef>
              <a:spcAft>
                <a:spcPts val="1200"/>
              </a:spcAft>
              <a:buClr>
                <a:schemeClr val="dk1"/>
              </a:buClr>
              <a:buSzPts val="2200"/>
              <a:buFont typeface="Arial"/>
              <a:buNone/>
            </a:pPr>
            <a:r>
              <a:rPr lang="en-US" sz="1758" b="0" i="0" u="none" strike="noStrike" cap="none" spc="-28" baseline="0" dirty="0">
                <a:solidFill>
                  <a:schemeClr val="dk1"/>
                </a:solidFill>
                <a:latin typeface="+mn-lt"/>
                <a:ea typeface="Arial"/>
                <a:cs typeface="Arial"/>
                <a:sym typeface="Arial"/>
              </a:rPr>
              <a:t>Our areas of research include:</a:t>
            </a:r>
          </a:p>
          <a:p>
            <a:pPr marL="342882" marR="0" lvl="0" indent="-342882" algn="l" rtl="0">
              <a:lnSpc>
                <a:spcPct val="100000"/>
              </a:lnSpc>
              <a:spcBef>
                <a:spcPts val="0"/>
              </a:spcBef>
              <a:spcAft>
                <a:spcPts val="0"/>
              </a:spcAft>
              <a:buClr>
                <a:schemeClr val="tx2"/>
              </a:buClr>
              <a:buSzPts val="2200"/>
              <a:buFont typeface="Arial" panose="020B0604020202020204" pitchFamily="34" charset="0"/>
              <a:buChar char="•"/>
            </a:pPr>
            <a:r>
              <a:rPr lang="en-US" sz="1758" b="0" i="0" u="none" strike="noStrike" cap="none" spc="-28" baseline="0" dirty="0">
                <a:solidFill>
                  <a:schemeClr val="dk1"/>
                </a:solidFill>
                <a:latin typeface="+mn-lt"/>
                <a:ea typeface="Arial"/>
                <a:cs typeface="Arial"/>
                <a:sym typeface="Arial"/>
              </a:rPr>
              <a:t>College readiness and dual enrollment programs, and the transition from high school to college</a:t>
            </a:r>
          </a:p>
          <a:p>
            <a:pPr marL="342882" marR="0" lvl="0" indent="-342882" algn="l" rtl="0">
              <a:lnSpc>
                <a:spcPct val="100000"/>
              </a:lnSpc>
              <a:spcBef>
                <a:spcPts val="0"/>
              </a:spcBef>
              <a:spcAft>
                <a:spcPts val="0"/>
              </a:spcAft>
              <a:buClr>
                <a:schemeClr val="tx2"/>
              </a:buClr>
              <a:buSzPts val="2200"/>
              <a:buFont typeface="Arial" panose="020B0604020202020204" pitchFamily="34" charset="0"/>
              <a:buChar char="•"/>
            </a:pPr>
            <a:r>
              <a:rPr lang="en-US" sz="1758" b="0" i="0" u="none" strike="noStrike" cap="none" spc="-28" baseline="0" dirty="0">
                <a:solidFill>
                  <a:schemeClr val="dk1"/>
                </a:solidFill>
                <a:latin typeface="+mn-lt"/>
                <a:ea typeface="Arial"/>
                <a:cs typeface="Arial"/>
                <a:sym typeface="Arial"/>
              </a:rPr>
              <a:t>Developmental education and adult basic skills</a:t>
            </a:r>
          </a:p>
          <a:p>
            <a:pPr marL="342882" marR="0" lvl="0" indent="-342882" algn="l" rtl="0">
              <a:lnSpc>
                <a:spcPct val="100000"/>
              </a:lnSpc>
              <a:spcBef>
                <a:spcPts val="0"/>
              </a:spcBef>
              <a:spcAft>
                <a:spcPts val="0"/>
              </a:spcAft>
              <a:buClr>
                <a:schemeClr val="tx2"/>
              </a:buClr>
              <a:buSzPts val="2200"/>
              <a:buFont typeface="Arial" panose="020B0604020202020204" pitchFamily="34" charset="0"/>
              <a:buChar char="•"/>
            </a:pPr>
            <a:r>
              <a:rPr lang="en-US" sz="1758" b="0" i="0" u="none" strike="noStrike" cap="none" spc="-28" baseline="0" dirty="0">
                <a:solidFill>
                  <a:schemeClr val="dk1"/>
                </a:solidFill>
                <a:latin typeface="+mn-lt"/>
                <a:ea typeface="Arial"/>
                <a:cs typeface="Arial"/>
                <a:sym typeface="Arial"/>
              </a:rPr>
              <a:t>Non-academic support services, financial aid, and student engagement</a:t>
            </a:r>
          </a:p>
          <a:p>
            <a:pPr marL="342882" marR="0" lvl="0" indent="-342882" algn="l" rtl="0">
              <a:lnSpc>
                <a:spcPct val="100000"/>
              </a:lnSpc>
              <a:spcBef>
                <a:spcPts val="0"/>
              </a:spcBef>
              <a:spcAft>
                <a:spcPts val="0"/>
              </a:spcAft>
              <a:buClr>
                <a:schemeClr val="tx2"/>
              </a:buClr>
              <a:buSzPts val="2200"/>
              <a:buFont typeface="Arial" panose="020B0604020202020204" pitchFamily="34" charset="0"/>
              <a:buChar char="•"/>
            </a:pPr>
            <a:r>
              <a:rPr lang="en-US" sz="1758" b="0" i="0" u="none" strike="noStrike" cap="none" spc="-28" baseline="0" dirty="0">
                <a:solidFill>
                  <a:schemeClr val="dk1"/>
                </a:solidFill>
                <a:latin typeface="+mn-lt"/>
                <a:ea typeface="Arial"/>
                <a:cs typeface="Arial"/>
                <a:sym typeface="Arial"/>
              </a:rPr>
              <a:t>Online education and instructional technology</a:t>
            </a:r>
          </a:p>
          <a:p>
            <a:pPr marL="342882" marR="0" lvl="0" indent="-342882" algn="l" rtl="0">
              <a:lnSpc>
                <a:spcPct val="100000"/>
              </a:lnSpc>
              <a:spcBef>
                <a:spcPts val="0"/>
              </a:spcBef>
              <a:spcAft>
                <a:spcPts val="0"/>
              </a:spcAft>
              <a:buClr>
                <a:schemeClr val="tx2"/>
              </a:buClr>
              <a:buSzPts val="2200"/>
              <a:buFont typeface="Arial" panose="020B0604020202020204" pitchFamily="34" charset="0"/>
              <a:buChar char="•"/>
            </a:pPr>
            <a:r>
              <a:rPr lang="en-US" sz="1758" b="0" i="0" u="none" strike="noStrike" cap="none" spc="-28" baseline="0" dirty="0">
                <a:solidFill>
                  <a:schemeClr val="dk1"/>
                </a:solidFill>
                <a:latin typeface="+mn-lt"/>
                <a:ea typeface="Arial"/>
                <a:cs typeface="Arial"/>
                <a:sym typeface="Arial"/>
              </a:rPr>
              <a:t>Student persistence and completion, and transfer to four-year colleges</a:t>
            </a:r>
          </a:p>
          <a:p>
            <a:pPr marL="342882" marR="0" lvl="0" indent="-342882" algn="l" rtl="0">
              <a:lnSpc>
                <a:spcPct val="100000"/>
              </a:lnSpc>
              <a:spcBef>
                <a:spcPts val="0"/>
              </a:spcBef>
              <a:spcAft>
                <a:spcPts val="0"/>
              </a:spcAft>
              <a:buClr>
                <a:schemeClr val="tx2"/>
              </a:buClr>
              <a:buSzPts val="2200"/>
              <a:buFont typeface="Arial" panose="020B0604020202020204" pitchFamily="34" charset="0"/>
              <a:buChar char="•"/>
            </a:pPr>
            <a:r>
              <a:rPr lang="en-US" sz="1758" b="0" i="0" u="none" strike="noStrike" cap="none" spc="-28" baseline="0" dirty="0">
                <a:solidFill>
                  <a:schemeClr val="dk1"/>
                </a:solidFill>
                <a:latin typeface="+mn-lt"/>
                <a:ea typeface="Arial"/>
                <a:cs typeface="Arial"/>
                <a:sym typeface="Arial"/>
              </a:rPr>
              <a:t>Guided pathways, institutional reform, and performance funding </a:t>
            </a:r>
          </a:p>
          <a:p>
            <a:pPr marL="342882" marR="0" lvl="0" indent="-342882" algn="l" rtl="0">
              <a:lnSpc>
                <a:spcPct val="100000"/>
              </a:lnSpc>
              <a:spcBef>
                <a:spcPts val="0"/>
              </a:spcBef>
              <a:spcAft>
                <a:spcPts val="0"/>
              </a:spcAft>
              <a:buClr>
                <a:schemeClr val="tx2"/>
              </a:buClr>
              <a:buSzPts val="2200"/>
              <a:buFont typeface="Arial" panose="020B0604020202020204" pitchFamily="34" charset="0"/>
              <a:buChar char="•"/>
            </a:pPr>
            <a:r>
              <a:rPr lang="en-US" sz="1758" b="0" i="0" u="none" strike="noStrike" cap="none" spc="-28" baseline="0" dirty="0">
                <a:solidFill>
                  <a:schemeClr val="dk1"/>
                </a:solidFill>
                <a:latin typeface="+mn-lt"/>
                <a:ea typeface="Arial"/>
                <a:cs typeface="Arial"/>
                <a:sym typeface="Arial"/>
              </a:rPr>
              <a:t>Workforce education and training and the economic returns to higher education</a:t>
            </a:r>
          </a:p>
        </p:txBody>
      </p:sp>
      <p:sp>
        <p:nvSpPr>
          <p:cNvPr id="611" name="Shape 611"/>
          <p:cNvSpPr txBox="1"/>
          <p:nvPr/>
        </p:nvSpPr>
        <p:spPr>
          <a:xfrm>
            <a:off x="566603" y="717843"/>
            <a:ext cx="45192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i="0" u="none" strike="noStrike" cap="none" dirty="0">
                <a:solidFill>
                  <a:schemeClr val="dk1"/>
                </a:solidFill>
                <a:latin typeface="+mj-lt"/>
                <a:ea typeface="Arial"/>
                <a:cs typeface="Arial"/>
                <a:sym typeface="Arial"/>
              </a:rPr>
              <a:t>About CCRC</a:t>
            </a:r>
            <a:endParaRPr sz="1100" b="0" i="0" dirty="0">
              <a:latin typeface="+mj-lt"/>
            </a:endParaRPr>
          </a:p>
        </p:txBody>
      </p:sp>
    </p:spTree>
    <p:extLst>
      <p:ext uri="{BB962C8B-B14F-4D97-AF65-F5344CB8AC3E}">
        <p14:creationId xmlns:p14="http://schemas.microsoft.com/office/powerpoint/2010/main" val="4131912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dirty="0">
              <a:ln>
                <a:noFill/>
              </a:ln>
              <a:solidFill>
                <a:schemeClr val="tx1"/>
              </a:solidFill>
              <a:effectLst/>
              <a:latin typeface="Arial" charset="0"/>
              <a:ea typeface="ヒラギノ角ゴ Pro W3" charset="-128"/>
              <a:cs typeface="ヒラギノ角ゴ Pro W3" charset="-128"/>
            </a:endParaRPr>
          </a:p>
        </p:txBody>
      </p:sp>
      <p:sp>
        <p:nvSpPr>
          <p:cNvPr id="3" name="Content Placeholder 2"/>
          <p:cNvSpPr>
            <a:spLocks noGrp="1"/>
          </p:cNvSpPr>
          <p:nvPr>
            <p:ph idx="1"/>
          </p:nvPr>
        </p:nvSpPr>
        <p:spPr>
          <a:xfrm>
            <a:off x="446617" y="3966217"/>
            <a:ext cx="10972800" cy="2156779"/>
          </a:xfrm>
        </p:spPr>
        <p:txBody>
          <a:bodyPr/>
          <a:lstStyle>
            <a:lvl1pPr marL="0" indent="0">
              <a:spcAft>
                <a:spcPts val="0"/>
              </a:spcAft>
              <a:buFontTx/>
              <a:buNone/>
              <a:tabLst>
                <a:tab pos="914400" algn="l"/>
              </a:tabLst>
              <a:defRPr sz="2000" b="1">
                <a:solidFill>
                  <a:srgbClr val="FFFFFF"/>
                </a:solidFill>
              </a:defRPr>
            </a:lvl1pPr>
            <a:lvl2pPr marL="0" indent="0">
              <a:spcAft>
                <a:spcPts val="0"/>
              </a:spcAft>
              <a:buFontTx/>
              <a:buNone/>
              <a:tabLst>
                <a:tab pos="685800" algn="l"/>
              </a:tabLst>
              <a:defRPr sz="1000" b="1">
                <a:solidFill>
                  <a:srgbClr val="FFFFFF"/>
                </a:solidFill>
              </a:defRPr>
            </a:lvl2pPr>
            <a:lvl3pPr marL="914400" indent="-914400">
              <a:spcAft>
                <a:spcPts val="0"/>
              </a:spcAft>
              <a:buFontTx/>
              <a:buNone/>
              <a:tabLst/>
              <a:defRPr sz="1000" b="0">
                <a:solidFill>
                  <a:srgbClr val="FFFFFF"/>
                </a:solidFill>
              </a:defRPr>
            </a:lvl3pPr>
            <a:lvl4pPr marL="914400" indent="-914400">
              <a:spcAft>
                <a:spcPts val="0"/>
              </a:spcAft>
              <a:buFontTx/>
              <a:buNone/>
              <a:tabLst/>
              <a:defRPr sz="1000">
                <a:solidFill>
                  <a:srgbClr val="FFFFFF"/>
                </a:solidFill>
              </a:defRPr>
            </a:lvl4pPr>
            <a:lvl5pPr marL="914400" indent="-914400">
              <a:spcAft>
                <a:spcPts val="0"/>
              </a:spcAft>
              <a:buFontTx/>
              <a:buNone/>
              <a:tabLst/>
              <a:defRPr sz="100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46617" y="1449392"/>
            <a:ext cx="10972800" cy="2506133"/>
          </a:xfrm>
        </p:spPr>
        <p:txBody>
          <a:bodyPr anchor="t"/>
          <a:lstStyle>
            <a:lvl1pPr>
              <a:defRPr sz="5000">
                <a:solidFill>
                  <a:schemeClr val="bg1"/>
                </a:solidFill>
              </a:defRPr>
            </a:lvl1pPr>
          </a:lstStyle>
          <a:p>
            <a:r>
              <a:rPr lang="en-US" dirty="0"/>
              <a:t>Click to edit Master title style</a:t>
            </a:r>
          </a:p>
        </p:txBody>
      </p:sp>
      <p:sp>
        <p:nvSpPr>
          <p:cNvPr id="12" name="Rectangle 11"/>
          <p:cNvSpPr/>
          <p:nvPr userDrawn="1"/>
        </p:nvSpPr>
        <p:spPr bwMode="auto">
          <a:xfrm>
            <a:off x="478428" y="1140744"/>
            <a:ext cx="10972800" cy="17272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pic>
        <p:nvPicPr>
          <p:cNvPr id="5" name="Picture 4"/>
          <p:cNvPicPr>
            <a:picLocks noChangeAspect="1"/>
          </p:cNvPicPr>
          <p:nvPr userDrawn="1"/>
        </p:nvPicPr>
        <p:blipFill>
          <a:blip r:embed="rId2"/>
          <a:stretch>
            <a:fillRect/>
          </a:stretch>
        </p:blipFill>
        <p:spPr>
          <a:xfrm>
            <a:off x="8634725" y="65083"/>
            <a:ext cx="2849913" cy="1043162"/>
          </a:xfrm>
          <a:prstGeom prst="rect">
            <a:avLst/>
          </a:prstGeom>
        </p:spPr>
      </p:pic>
      <p:sp>
        <p:nvSpPr>
          <p:cNvPr id="9" name="Subtitle 8"/>
          <p:cNvSpPr txBox="1">
            <a:spLocks/>
          </p:cNvSpPr>
          <p:nvPr userDrawn="1"/>
        </p:nvSpPr>
        <p:spPr bwMode="auto">
          <a:xfrm>
            <a:off x="9741649" y="1118934"/>
            <a:ext cx="1677771" cy="1641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20000"/>
              </a:spcBef>
              <a:spcAft>
                <a:spcPts val="600"/>
              </a:spcAft>
              <a:buClr>
                <a:srgbClr val="A3B222"/>
              </a:buClr>
              <a:buSzTx/>
              <a:buFontTx/>
              <a:buNone/>
              <a:tabLst/>
              <a:defRPr/>
            </a:pPr>
            <a:r>
              <a:rPr kumimoji="0" lang="en-US" sz="800" b="1" i="0" u="none" strike="noStrike" kern="0" cap="none" spc="0" normalizeH="0" baseline="0" noProof="0" dirty="0">
                <a:ln>
                  <a:noFill/>
                </a:ln>
                <a:solidFill>
                  <a:srgbClr val="FFFFFF"/>
                </a:solidFill>
                <a:effectLst/>
                <a:uLnTx/>
                <a:uFillTx/>
                <a:latin typeface="Arial" charset="0"/>
                <a:ea typeface="ヒラギノ角ゴ Pro W3" charset="-128"/>
                <a:cs typeface="ヒラギノ角ゴ Pro W3" charset="-128"/>
              </a:rPr>
              <a:t>March 18, 2018 </a:t>
            </a:r>
          </a:p>
          <a:p>
            <a:pPr marL="0" marR="0" lvl="0" indent="0" algn="r" defTabSz="914400" rtl="0" eaLnBrk="0" fontAlgn="base" latinLnBrk="0" hangingPunct="0">
              <a:lnSpc>
                <a:spcPct val="100000"/>
              </a:lnSpc>
              <a:spcBef>
                <a:spcPct val="20000"/>
              </a:spcBef>
              <a:spcAft>
                <a:spcPts val="600"/>
              </a:spcAft>
              <a:buClr>
                <a:srgbClr val="A3B222"/>
              </a:buClr>
              <a:buSzTx/>
              <a:buFontTx/>
              <a:buNone/>
              <a:tabLst/>
              <a:defRPr/>
            </a:pPr>
            <a:endParaRPr kumimoji="0" lang="en-US" sz="800" b="1" i="0" u="none" strike="noStrike" kern="0" cap="none" spc="0" normalizeH="0" baseline="0" noProof="0" dirty="0">
              <a:ln>
                <a:noFill/>
              </a:ln>
              <a:solidFill>
                <a:srgbClr val="FFFFFF"/>
              </a:solidFill>
              <a:effectLst/>
              <a:uLnTx/>
              <a:uFillTx/>
              <a:latin typeface="Arial" charset="0"/>
              <a:ea typeface="ヒラギノ角ゴ Pro W3" charset="-128"/>
              <a:cs typeface="ヒラギノ角ゴ Pro W3" charset="-128"/>
            </a:endParaRPr>
          </a:p>
          <a:p>
            <a:pPr marL="0" marR="0" lvl="0" indent="0" algn="r" defTabSz="914400" rtl="0" eaLnBrk="0" fontAlgn="base" latinLnBrk="0" hangingPunct="0">
              <a:lnSpc>
                <a:spcPct val="100000"/>
              </a:lnSpc>
              <a:spcBef>
                <a:spcPct val="20000"/>
              </a:spcBef>
              <a:spcAft>
                <a:spcPts val="600"/>
              </a:spcAft>
              <a:buClr>
                <a:srgbClr val="A3B222"/>
              </a:buClr>
              <a:buSzTx/>
              <a:buFontTx/>
              <a:buNone/>
              <a:tabLst/>
              <a:defRPr/>
            </a:pPr>
            <a:endParaRPr kumimoji="0" lang="en-US" sz="800" b="1" i="0" u="none" strike="noStrike" kern="0" cap="none" spc="0" normalizeH="0" baseline="0" noProof="0" dirty="0">
              <a:ln>
                <a:noFill/>
              </a:ln>
              <a:solidFill>
                <a:srgbClr val="FFFFFF"/>
              </a:solidFill>
              <a:effectLst/>
              <a:uLnTx/>
              <a:uFillTx/>
              <a:latin typeface="Arial" charset="0"/>
              <a:ea typeface="ヒラギノ角ゴ Pro W3" charset="-128"/>
              <a:cs typeface="ヒラギノ角ゴ Pro W3" charset="-128"/>
            </a:endParaRPr>
          </a:p>
        </p:txBody>
      </p:sp>
      <p:pic>
        <p:nvPicPr>
          <p:cNvPr id="10" name="Picture 9" descr="CCRC_logo_reverse.png"/>
          <p:cNvPicPr>
            <a:picLocks noChangeAspect="1"/>
          </p:cNvPicPr>
          <p:nvPr userDrawn="1"/>
        </p:nvPicPr>
        <p:blipFill>
          <a:blip r:embed="rId3"/>
          <a:stretch>
            <a:fillRect/>
          </a:stretch>
        </p:blipFill>
        <p:spPr>
          <a:xfrm>
            <a:off x="370859" y="165486"/>
            <a:ext cx="4194048" cy="1061618"/>
          </a:xfrm>
          <a:prstGeom prst="rect">
            <a:avLst/>
          </a:prstGeom>
        </p:spPr>
      </p:pic>
    </p:spTree>
    <p:extLst>
      <p:ext uri="{BB962C8B-B14F-4D97-AF65-F5344CB8AC3E}">
        <p14:creationId xmlns:p14="http://schemas.microsoft.com/office/powerpoint/2010/main" val="1773705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rgbClr val="0065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3" name="Content Placeholder 2"/>
          <p:cNvSpPr>
            <a:spLocks noGrp="1"/>
          </p:cNvSpPr>
          <p:nvPr>
            <p:ph idx="1"/>
          </p:nvPr>
        </p:nvSpPr>
        <p:spPr>
          <a:xfrm>
            <a:off x="446617" y="3966217"/>
            <a:ext cx="10972800" cy="2156779"/>
          </a:xfrm>
        </p:spPr>
        <p:txBody>
          <a:bodyPr/>
          <a:lstStyle>
            <a:lvl1pPr marL="0" indent="0">
              <a:spcAft>
                <a:spcPts val="0"/>
              </a:spcAft>
              <a:buFontTx/>
              <a:buNone/>
              <a:tabLst>
                <a:tab pos="914400" algn="l"/>
              </a:tabLst>
              <a:defRPr sz="2000" b="1">
                <a:solidFill>
                  <a:srgbClr val="FFFFFF"/>
                </a:solidFill>
              </a:defRPr>
            </a:lvl1pPr>
            <a:lvl2pPr marL="0" indent="0">
              <a:spcAft>
                <a:spcPts val="0"/>
              </a:spcAft>
              <a:buFontTx/>
              <a:buNone/>
              <a:tabLst>
                <a:tab pos="685800" algn="l"/>
              </a:tabLst>
              <a:defRPr sz="1000" b="1">
                <a:solidFill>
                  <a:srgbClr val="FFFFFF"/>
                </a:solidFill>
              </a:defRPr>
            </a:lvl2pPr>
            <a:lvl3pPr marL="914400" indent="-914400">
              <a:spcAft>
                <a:spcPts val="0"/>
              </a:spcAft>
              <a:buFontTx/>
              <a:buNone/>
              <a:tabLst/>
              <a:defRPr sz="1000" b="0">
                <a:solidFill>
                  <a:srgbClr val="FFFFFF"/>
                </a:solidFill>
              </a:defRPr>
            </a:lvl3pPr>
            <a:lvl4pPr marL="914400" indent="-914400">
              <a:spcAft>
                <a:spcPts val="0"/>
              </a:spcAft>
              <a:buFontTx/>
              <a:buNone/>
              <a:tabLst/>
              <a:defRPr sz="1000">
                <a:solidFill>
                  <a:srgbClr val="FFFFFF"/>
                </a:solidFill>
              </a:defRPr>
            </a:lvl4pPr>
            <a:lvl5pPr marL="914400" indent="-914400">
              <a:spcAft>
                <a:spcPts val="0"/>
              </a:spcAft>
              <a:buFontTx/>
              <a:buNone/>
              <a:tabLst/>
              <a:defRPr sz="100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46617" y="1449392"/>
            <a:ext cx="10972800" cy="2506133"/>
          </a:xfrm>
        </p:spPr>
        <p:txBody>
          <a:bodyPr anchor="t"/>
          <a:lstStyle>
            <a:lvl1pPr>
              <a:defRPr sz="5000">
                <a:solidFill>
                  <a:schemeClr val="bg1"/>
                </a:solidFill>
              </a:defRPr>
            </a:lvl1pPr>
          </a:lstStyle>
          <a:p>
            <a:r>
              <a:rPr lang="en-US" dirty="0"/>
              <a:t>Click to edit Master title style</a:t>
            </a:r>
          </a:p>
        </p:txBody>
      </p:sp>
      <p:sp>
        <p:nvSpPr>
          <p:cNvPr id="12" name="Rectangle 11"/>
          <p:cNvSpPr/>
          <p:nvPr userDrawn="1"/>
        </p:nvSpPr>
        <p:spPr bwMode="auto">
          <a:xfrm>
            <a:off x="609600" y="1117600"/>
            <a:ext cx="10972800" cy="17272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pic>
        <p:nvPicPr>
          <p:cNvPr id="10" name="Picture 9" descr="CCRC_logo_reverse.png"/>
          <p:cNvPicPr>
            <a:picLocks noChangeAspect="1"/>
          </p:cNvPicPr>
          <p:nvPr userDrawn="1"/>
        </p:nvPicPr>
        <p:blipFill>
          <a:blip r:embed="rId2"/>
          <a:stretch>
            <a:fillRect/>
          </a:stretch>
        </p:blipFill>
        <p:spPr>
          <a:xfrm>
            <a:off x="298028" y="91440"/>
            <a:ext cx="4194048" cy="1061618"/>
          </a:xfrm>
          <a:prstGeom prst="rect">
            <a:avLst/>
          </a:prstGeom>
        </p:spPr>
      </p:pic>
      <p:sp>
        <p:nvSpPr>
          <p:cNvPr id="9" name="Subtitle 8"/>
          <p:cNvSpPr txBox="1">
            <a:spLocks/>
          </p:cNvSpPr>
          <p:nvPr userDrawn="1"/>
        </p:nvSpPr>
        <p:spPr bwMode="auto">
          <a:xfrm>
            <a:off x="10085493" y="1106924"/>
            <a:ext cx="1496907" cy="1586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20000"/>
              </a:spcBef>
              <a:spcAft>
                <a:spcPts val="600"/>
              </a:spcAft>
              <a:buClr>
                <a:srgbClr val="A3B222"/>
              </a:buClr>
              <a:buSzTx/>
              <a:buFontTx/>
              <a:buNone/>
              <a:tabLst/>
              <a:defRPr/>
            </a:pPr>
            <a:r>
              <a:rPr kumimoji="0" lang="en-US" sz="800" b="1" i="0" u="none" strike="noStrike" kern="0" cap="none" spc="0" normalizeH="0" baseline="0" noProof="0" dirty="0">
                <a:ln>
                  <a:noFill/>
                </a:ln>
                <a:solidFill>
                  <a:srgbClr val="000000"/>
                </a:solidFill>
                <a:effectLst/>
                <a:uLnTx/>
                <a:uFillTx/>
                <a:latin typeface="Arial" charset="0"/>
                <a:ea typeface="ヒラギノ角ゴ Pro W3" charset="-128"/>
                <a:cs typeface="ヒラギノ角ゴ Pro W3" charset="-128"/>
              </a:rPr>
              <a:t>MONTH XX, 2012</a:t>
            </a:r>
          </a:p>
        </p:txBody>
      </p:sp>
      <p:pic>
        <p:nvPicPr>
          <p:cNvPr id="8" name="Picture 7"/>
          <p:cNvPicPr>
            <a:picLocks noChangeAspect="1"/>
          </p:cNvPicPr>
          <p:nvPr userDrawn="1"/>
        </p:nvPicPr>
        <p:blipFill>
          <a:blip r:embed="rId3"/>
          <a:stretch>
            <a:fillRect/>
          </a:stretch>
        </p:blipFill>
        <p:spPr>
          <a:xfrm>
            <a:off x="8742753" y="70732"/>
            <a:ext cx="2834481" cy="1037513"/>
          </a:xfrm>
          <a:prstGeom prst="rect">
            <a:avLst/>
          </a:prstGeom>
        </p:spPr>
      </p:pic>
    </p:spTree>
    <p:extLst>
      <p:ext uri="{BB962C8B-B14F-4D97-AF65-F5344CB8AC3E}">
        <p14:creationId xmlns:p14="http://schemas.microsoft.com/office/powerpoint/2010/main" val="2410928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12" name="Rectangle 11"/>
          <p:cNvSpPr/>
          <p:nvPr userDrawn="1"/>
        </p:nvSpPr>
        <p:spPr bwMode="auto">
          <a:xfrm>
            <a:off x="0" y="0"/>
            <a:ext cx="12192000" cy="6858000"/>
          </a:xfrm>
          <a:prstGeom prst="rect">
            <a:avLst/>
          </a:prstGeom>
          <a:solidFill>
            <a:srgbClr val="0065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3074" name="Rectangle 2"/>
          <p:cNvSpPr>
            <a:spLocks noGrp="1" noChangeArrowheads="1"/>
          </p:cNvSpPr>
          <p:nvPr>
            <p:ph type="ctrTitle"/>
          </p:nvPr>
        </p:nvSpPr>
        <p:spPr>
          <a:xfrm>
            <a:off x="446617" y="750887"/>
            <a:ext cx="10972800" cy="3851276"/>
          </a:xfrm>
        </p:spPr>
        <p:txBody>
          <a:bodyPr anchor="t"/>
          <a:lstStyle>
            <a:lvl1pPr>
              <a:spcBef>
                <a:spcPts val="0"/>
              </a:spcBef>
              <a:defRPr sz="6000">
                <a:solidFill>
                  <a:schemeClr val="bg1"/>
                </a:solidFill>
              </a:defRPr>
            </a:lvl1pPr>
          </a:lstStyle>
          <a:p>
            <a:r>
              <a:rPr lang="en-US" dirty="0"/>
              <a:t>Click to edit Master title style</a:t>
            </a:r>
          </a:p>
        </p:txBody>
      </p:sp>
      <p:sp>
        <p:nvSpPr>
          <p:cNvPr id="3075" name="Rectangle 3"/>
          <p:cNvSpPr>
            <a:spLocks noGrp="1" noChangeArrowheads="1"/>
          </p:cNvSpPr>
          <p:nvPr>
            <p:ph type="subTitle" idx="1"/>
          </p:nvPr>
        </p:nvSpPr>
        <p:spPr>
          <a:xfrm>
            <a:off x="446623" y="4602176"/>
            <a:ext cx="7134577" cy="879475"/>
          </a:xfrm>
        </p:spPr>
        <p:txBody>
          <a:bodyPr/>
          <a:lstStyle>
            <a:lvl1pPr marL="0" indent="0">
              <a:spcAft>
                <a:spcPts val="600"/>
              </a:spcAft>
              <a:buFontTx/>
              <a:buNone/>
              <a:defRPr sz="2000" b="1">
                <a:solidFill>
                  <a:schemeClr val="bg1"/>
                </a:solidFill>
              </a:defRPr>
            </a:lvl1pPr>
          </a:lstStyle>
          <a:p>
            <a:r>
              <a:rPr lang="en-US" dirty="0"/>
              <a:t>Click to edit Master subtitle style</a:t>
            </a:r>
          </a:p>
        </p:txBody>
      </p:sp>
      <p:sp>
        <p:nvSpPr>
          <p:cNvPr id="8" name="Text Box 9"/>
          <p:cNvSpPr txBox="1">
            <a:spLocks noChangeArrowheads="1"/>
          </p:cNvSpPr>
          <p:nvPr userDrawn="1"/>
        </p:nvSpPr>
        <p:spPr bwMode="auto">
          <a:xfrm>
            <a:off x="7783675" y="303354"/>
            <a:ext cx="3874348" cy="200055"/>
          </a:xfrm>
          <a:prstGeom prst="rect">
            <a:avLst/>
          </a:prstGeom>
          <a:noFill/>
          <a:ln w="9525">
            <a:noFill/>
            <a:miter lim="800000"/>
            <a:headEnd/>
            <a:tailEnd/>
          </a:ln>
        </p:spPr>
        <p:txBody>
          <a:bodyPr wrap="square">
            <a:prstTxWarp prst="textNoShape">
              <a:avLst/>
            </a:prstTxWarp>
            <a:spAutoFit/>
          </a:bodyPr>
          <a:lstStyle/>
          <a:p>
            <a:pPr marL="0" marR="0" indent="0" algn="r" defTabSz="914400" rtl="0" eaLnBrk="0" fontAlgn="base" latinLnBrk="0" hangingPunct="0">
              <a:lnSpc>
                <a:spcPct val="100000"/>
              </a:lnSpc>
              <a:spcBef>
                <a:spcPts val="230"/>
              </a:spcBef>
              <a:spcAft>
                <a:spcPct val="0"/>
              </a:spcAft>
              <a:buClrTx/>
              <a:buSzTx/>
              <a:buFontTx/>
              <a:buNone/>
              <a:tabLst/>
              <a:defRPr/>
            </a:pPr>
            <a:r>
              <a:rPr lang="en-US" sz="700" b="1" baseline="0" dirty="0">
                <a:solidFill>
                  <a:schemeClr val="tx1"/>
                </a:solidFill>
              </a:rPr>
              <a:t>DREAM 2017 / February 22</a:t>
            </a:r>
            <a:r>
              <a:rPr lang="en-US" sz="700" b="1" baseline="30000" dirty="0">
                <a:solidFill>
                  <a:schemeClr val="tx1"/>
                </a:solidFill>
              </a:rPr>
              <a:t>nd</a:t>
            </a:r>
            <a:r>
              <a:rPr lang="en-US" sz="700" b="1" baseline="0" dirty="0">
                <a:solidFill>
                  <a:schemeClr val="tx1"/>
                </a:solidFill>
              </a:rPr>
              <a:t> 2017</a:t>
            </a:r>
            <a:endParaRPr lang="en-US" sz="700" dirty="0">
              <a:solidFill>
                <a:schemeClr val="tx1"/>
              </a:solidFill>
            </a:endParaRPr>
          </a:p>
        </p:txBody>
      </p:sp>
      <p:sp>
        <p:nvSpPr>
          <p:cNvPr id="9" name="Text Box 9"/>
          <p:cNvSpPr txBox="1">
            <a:spLocks noChangeArrowheads="1"/>
          </p:cNvSpPr>
          <p:nvPr userDrawn="1"/>
        </p:nvSpPr>
        <p:spPr bwMode="auto">
          <a:xfrm>
            <a:off x="487680" y="279830"/>
            <a:ext cx="4334933" cy="200055"/>
          </a:xfrm>
          <a:prstGeom prst="rect">
            <a:avLst/>
          </a:prstGeom>
          <a:noFill/>
          <a:ln w="9525">
            <a:noFill/>
            <a:miter lim="800000"/>
            <a:headEnd/>
            <a:tailEnd/>
          </a:ln>
        </p:spPr>
        <p:txBody>
          <a:bodyPr wrap="square">
            <a:prstTxWarp prst="textNoShape">
              <a:avLst/>
            </a:prstTxWarp>
            <a:spAutoFit/>
          </a:bodyPr>
          <a:lstStyle/>
          <a:p>
            <a:pPr marL="0" marR="0" indent="0" algn="l" defTabSz="914400" rtl="0" eaLnBrk="0" fontAlgn="base" latinLnBrk="0" hangingPunct="0">
              <a:lnSpc>
                <a:spcPct val="100000"/>
              </a:lnSpc>
              <a:spcBef>
                <a:spcPts val="230"/>
              </a:spcBef>
              <a:spcAft>
                <a:spcPct val="0"/>
              </a:spcAft>
              <a:buClrTx/>
              <a:buSzTx/>
              <a:buFontTx/>
              <a:buNone/>
              <a:tabLst/>
              <a:defRPr/>
            </a:pPr>
            <a:r>
              <a:rPr lang="en-US" sz="700" b="1" dirty="0">
                <a:solidFill>
                  <a:srgbClr val="000000"/>
                </a:solidFill>
              </a:rPr>
              <a:t>CCRC</a:t>
            </a:r>
            <a:r>
              <a:rPr lang="en-US" sz="700" b="1" baseline="0" dirty="0">
                <a:solidFill>
                  <a:srgbClr val="000000"/>
                </a:solidFill>
              </a:rPr>
              <a:t> / MDRC </a:t>
            </a:r>
            <a:endParaRPr lang="en-US" sz="700" dirty="0">
              <a:solidFill>
                <a:srgbClr val="000000"/>
              </a:solidFill>
            </a:endParaRPr>
          </a:p>
        </p:txBody>
      </p:sp>
      <p:sp>
        <p:nvSpPr>
          <p:cNvPr id="10" name="Rectangle 9"/>
          <p:cNvSpPr/>
          <p:nvPr userDrawn="1"/>
        </p:nvSpPr>
        <p:spPr bwMode="auto">
          <a:xfrm>
            <a:off x="609600" y="528320"/>
            <a:ext cx="10972800" cy="172720"/>
          </a:xfrm>
          <a:prstGeom prst="rect">
            <a:avLst/>
          </a:prstGeom>
          <a:solidFill>
            <a:srgbClr val="14131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2180039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3074" name="Rectangle 2"/>
          <p:cNvSpPr>
            <a:spLocks noGrp="1" noChangeArrowheads="1"/>
          </p:cNvSpPr>
          <p:nvPr>
            <p:ph type="ctrTitle" hasCustomPrompt="1"/>
          </p:nvPr>
        </p:nvSpPr>
        <p:spPr>
          <a:xfrm>
            <a:off x="433920" y="750890"/>
            <a:ext cx="11223463" cy="3841433"/>
          </a:xfrm>
        </p:spPr>
        <p:txBody>
          <a:bodyPr anchor="t"/>
          <a:lstStyle>
            <a:lvl1pPr>
              <a:spcBef>
                <a:spcPts val="0"/>
              </a:spcBef>
              <a:defRPr sz="6000">
                <a:solidFill>
                  <a:srgbClr val="141313"/>
                </a:solidFill>
              </a:defRPr>
            </a:lvl1pPr>
          </a:lstStyle>
          <a:p>
            <a:r>
              <a:rPr lang="en-US" dirty="0"/>
              <a:t>Click to edit Master title style</a:t>
            </a:r>
            <a:br>
              <a:rPr lang="en-US" dirty="0"/>
            </a:br>
            <a:endParaRPr lang="en-US" dirty="0"/>
          </a:p>
        </p:txBody>
      </p:sp>
      <p:sp>
        <p:nvSpPr>
          <p:cNvPr id="3075" name="Rectangle 3"/>
          <p:cNvSpPr>
            <a:spLocks noGrp="1" noChangeArrowheads="1"/>
          </p:cNvSpPr>
          <p:nvPr>
            <p:ph type="subTitle" idx="1"/>
          </p:nvPr>
        </p:nvSpPr>
        <p:spPr>
          <a:xfrm>
            <a:off x="446619" y="4591063"/>
            <a:ext cx="7297560" cy="879475"/>
          </a:xfrm>
        </p:spPr>
        <p:txBody>
          <a:bodyPr/>
          <a:lstStyle>
            <a:lvl1pPr marL="0" indent="0">
              <a:spcAft>
                <a:spcPts val="600"/>
              </a:spcAft>
              <a:buFontTx/>
              <a:buNone/>
              <a:defRPr sz="2000" b="1">
                <a:solidFill>
                  <a:srgbClr val="141313"/>
                </a:solidFill>
              </a:defRPr>
            </a:lvl1pPr>
          </a:lstStyle>
          <a:p>
            <a:r>
              <a:rPr lang="en-US" dirty="0"/>
              <a:t>Click to edit Master subtitle style</a:t>
            </a:r>
          </a:p>
        </p:txBody>
      </p:sp>
    </p:spTree>
    <p:extLst>
      <p:ext uri="{BB962C8B-B14F-4D97-AF65-F5344CB8AC3E}">
        <p14:creationId xmlns:p14="http://schemas.microsoft.com/office/powerpoint/2010/main" val="2335708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617" y="2008821"/>
            <a:ext cx="10972800" cy="4475164"/>
          </a:xfrm>
        </p:spPr>
        <p:txBody>
          <a:bodyPr/>
          <a:lstStyle>
            <a:lvl1pPr>
              <a:buClr>
                <a:schemeClr val="bg2"/>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46617" y="762000"/>
            <a:ext cx="10972800" cy="1143000"/>
          </a:xfrm>
        </p:spPr>
        <p:txBody>
          <a:bodyPr anchor="ctr"/>
          <a:lstStyle/>
          <a:p>
            <a:r>
              <a:rPr lang="en-US" dirty="0"/>
              <a:t>Click to edit Master title style</a:t>
            </a:r>
          </a:p>
        </p:txBody>
      </p:sp>
    </p:spTree>
    <p:extLst>
      <p:ext uri="{BB962C8B-B14F-4D97-AF65-F5344CB8AC3E}">
        <p14:creationId xmlns:p14="http://schemas.microsoft.com/office/powerpoint/2010/main" val="27713677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4" name="Rectangle 3"/>
          <p:cNvSpPr/>
          <p:nvPr userDrawn="1"/>
        </p:nvSpPr>
        <p:spPr bwMode="auto">
          <a:xfrm>
            <a:off x="0" y="0"/>
            <a:ext cx="12192000" cy="685800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5" name="Text Box 9"/>
          <p:cNvSpPr txBox="1">
            <a:spLocks noChangeArrowheads="1"/>
          </p:cNvSpPr>
          <p:nvPr userDrawn="1"/>
        </p:nvSpPr>
        <p:spPr bwMode="auto">
          <a:xfrm>
            <a:off x="7829975" y="289990"/>
            <a:ext cx="3874348" cy="200055"/>
          </a:xfrm>
          <a:prstGeom prst="rect">
            <a:avLst/>
          </a:prstGeom>
          <a:noFill/>
          <a:ln w="9525">
            <a:noFill/>
            <a:miter lim="800000"/>
            <a:headEnd/>
            <a:tailEnd/>
          </a:ln>
        </p:spPr>
        <p:txBody>
          <a:bodyPr wrap="square">
            <a:prstTxWarp prst="textNoShape">
              <a:avLst/>
            </a:prstTxWarp>
            <a:spAutoFit/>
          </a:bodyPr>
          <a:lstStyle/>
          <a:p>
            <a:pPr marL="0" marR="0" indent="0" algn="r" defTabSz="914400" rtl="0" eaLnBrk="0" fontAlgn="base" latinLnBrk="0" hangingPunct="0">
              <a:lnSpc>
                <a:spcPct val="100000"/>
              </a:lnSpc>
              <a:spcBef>
                <a:spcPts val="230"/>
              </a:spcBef>
              <a:spcAft>
                <a:spcPct val="0"/>
              </a:spcAft>
              <a:buClrTx/>
              <a:buSzTx/>
              <a:buFontTx/>
              <a:buNone/>
              <a:tabLst/>
              <a:defRPr/>
            </a:pPr>
            <a:r>
              <a:rPr lang="en-US" sz="700" b="1" dirty="0">
                <a:solidFill>
                  <a:schemeClr val="tx1"/>
                </a:solidFill>
              </a:rPr>
              <a:t>PRESENTATION TITLE IN HEADER /</a:t>
            </a:r>
            <a:r>
              <a:rPr lang="en-US" sz="700" b="1" baseline="0" dirty="0">
                <a:solidFill>
                  <a:schemeClr val="tx1"/>
                </a:solidFill>
              </a:rPr>
              <a:t> </a:t>
            </a:r>
            <a:r>
              <a:rPr lang="en-US" sz="700" b="1" dirty="0">
                <a:solidFill>
                  <a:schemeClr val="tx1"/>
                </a:solidFill>
              </a:rPr>
              <a:t>MONTH XX, 2012</a:t>
            </a:r>
            <a:endParaRPr lang="en-US" sz="700" dirty="0">
              <a:solidFill>
                <a:schemeClr val="tx1"/>
              </a:solidFill>
            </a:endParaRPr>
          </a:p>
        </p:txBody>
      </p:sp>
      <p:sp>
        <p:nvSpPr>
          <p:cNvPr id="6" name="Text Box 9"/>
          <p:cNvSpPr txBox="1">
            <a:spLocks noChangeArrowheads="1"/>
          </p:cNvSpPr>
          <p:nvPr userDrawn="1"/>
        </p:nvSpPr>
        <p:spPr bwMode="auto">
          <a:xfrm>
            <a:off x="487680" y="279830"/>
            <a:ext cx="4334933" cy="200055"/>
          </a:xfrm>
          <a:prstGeom prst="rect">
            <a:avLst/>
          </a:prstGeom>
          <a:noFill/>
          <a:ln w="9525">
            <a:noFill/>
            <a:miter lim="800000"/>
            <a:headEnd/>
            <a:tailEnd/>
          </a:ln>
        </p:spPr>
        <p:txBody>
          <a:bodyPr wrap="square">
            <a:prstTxWarp prst="textNoShape">
              <a:avLst/>
            </a:prstTxWarp>
            <a:spAutoFit/>
          </a:bodyPr>
          <a:lstStyle/>
          <a:p>
            <a:pPr marL="0" marR="0" indent="0" algn="l" defTabSz="914400" rtl="0" eaLnBrk="0" fontAlgn="base" latinLnBrk="0" hangingPunct="0">
              <a:lnSpc>
                <a:spcPct val="100000"/>
              </a:lnSpc>
              <a:spcBef>
                <a:spcPts val="230"/>
              </a:spcBef>
              <a:spcAft>
                <a:spcPct val="0"/>
              </a:spcAft>
              <a:buClrTx/>
              <a:buSzTx/>
              <a:buFontTx/>
              <a:buNone/>
              <a:tabLst/>
              <a:defRPr/>
            </a:pPr>
            <a:r>
              <a:rPr lang="en-US" sz="700" b="1" dirty="0">
                <a:solidFill>
                  <a:schemeClr val="tx1"/>
                </a:solidFill>
              </a:rPr>
              <a:t>C</a:t>
            </a:r>
            <a:r>
              <a:rPr lang="en-US" sz="700" b="1" baseline="0" dirty="0">
                <a:solidFill>
                  <a:schemeClr val="tx1"/>
                </a:solidFill>
              </a:rPr>
              <a:t>CRC/ MDRC </a:t>
            </a:r>
            <a:endParaRPr lang="en-US" sz="700" dirty="0">
              <a:solidFill>
                <a:schemeClr val="tx1"/>
              </a:solidFill>
            </a:endParaRPr>
          </a:p>
        </p:txBody>
      </p:sp>
      <p:sp>
        <p:nvSpPr>
          <p:cNvPr id="7" name="Rectangle 6"/>
          <p:cNvSpPr/>
          <p:nvPr userDrawn="1"/>
        </p:nvSpPr>
        <p:spPr bwMode="auto">
          <a:xfrm>
            <a:off x="609600" y="528320"/>
            <a:ext cx="10972800" cy="172720"/>
          </a:xfrm>
          <a:prstGeom prst="rect">
            <a:avLst/>
          </a:prstGeom>
          <a:solidFill>
            <a:srgbClr val="14131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3" name="Content Placeholder 2"/>
          <p:cNvSpPr>
            <a:spLocks noGrp="1"/>
          </p:cNvSpPr>
          <p:nvPr>
            <p:ph idx="1"/>
          </p:nvPr>
        </p:nvSpPr>
        <p:spPr>
          <a:xfrm>
            <a:off x="446617" y="2008821"/>
            <a:ext cx="10972800" cy="4475164"/>
          </a:xfrm>
        </p:spPr>
        <p:txBody>
          <a:bodyPr/>
          <a:lstStyle>
            <a:lvl1pPr>
              <a:buClr>
                <a:schemeClr val="tx1"/>
              </a:buClr>
              <a:defRPr>
                <a:solidFill>
                  <a:srgbClr val="FFFFFF"/>
                </a:solidFill>
              </a:defRPr>
            </a:lvl1pPr>
            <a:lvl2pPr>
              <a:buClr>
                <a:schemeClr val="tx1"/>
              </a:buClr>
              <a:defRPr>
                <a:solidFill>
                  <a:srgbClr val="FFFFFF"/>
                </a:solidFill>
              </a:defRPr>
            </a:lvl2pPr>
            <a:lvl3pPr>
              <a:buClr>
                <a:schemeClr val="tx1"/>
              </a:buClr>
              <a:defRPr>
                <a:solidFill>
                  <a:srgbClr val="FFFFFF"/>
                </a:solidFill>
              </a:defRPr>
            </a:lvl3pPr>
            <a:lvl4pPr>
              <a:buClr>
                <a:schemeClr val="tx1"/>
              </a:buClr>
              <a:defRPr>
                <a:solidFill>
                  <a:srgbClr val="FFFFFF"/>
                </a:solidFill>
              </a:defRPr>
            </a:lvl4pPr>
            <a:lvl5pPr>
              <a:buClr>
                <a:schemeClr val="tx1"/>
              </a:buCl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46617" y="762000"/>
            <a:ext cx="10972800" cy="1143000"/>
          </a:xfrm>
        </p:spPr>
        <p:txBody>
          <a:bodyPr anchor="ctr"/>
          <a:lstStyle>
            <a:lvl1pPr>
              <a:defRPr>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3834897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4" name="Rectangle 3"/>
          <p:cNvSpPr/>
          <p:nvPr userDrawn="1"/>
        </p:nvSpPr>
        <p:spPr bwMode="auto">
          <a:xfrm>
            <a:off x="0" y="0"/>
            <a:ext cx="12192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5" name="Text Box 9"/>
          <p:cNvSpPr txBox="1">
            <a:spLocks noChangeArrowheads="1"/>
          </p:cNvSpPr>
          <p:nvPr userDrawn="1"/>
        </p:nvSpPr>
        <p:spPr bwMode="auto">
          <a:xfrm>
            <a:off x="7829975" y="289977"/>
            <a:ext cx="3874348" cy="333425"/>
          </a:xfrm>
          <a:prstGeom prst="rect">
            <a:avLst/>
          </a:prstGeom>
          <a:noFill/>
          <a:ln w="9525">
            <a:noFill/>
            <a:miter lim="800000"/>
            <a:headEnd/>
            <a:tailEnd/>
          </a:ln>
        </p:spPr>
        <p:txBody>
          <a:bodyPr wrap="square">
            <a:prstTxWarp prst="textNoShape">
              <a:avLst/>
            </a:prstTxWarp>
            <a:spAutoFit/>
          </a:bodyPr>
          <a:lstStyle/>
          <a:p>
            <a:pPr marL="0" marR="0" lvl="0" indent="0" algn="r" defTabSz="914400" rtl="0" eaLnBrk="0" fontAlgn="base" latinLnBrk="0" hangingPunct="0">
              <a:lnSpc>
                <a:spcPct val="100000"/>
              </a:lnSpc>
              <a:spcBef>
                <a:spcPts val="230"/>
              </a:spcBef>
              <a:spcAft>
                <a:spcPct val="0"/>
              </a:spcAft>
              <a:buClrTx/>
              <a:buSzTx/>
              <a:buFontTx/>
              <a:buNone/>
              <a:tabLst/>
              <a:defRPr/>
            </a:pPr>
            <a:r>
              <a:rPr lang="en-US" sz="700" b="1" dirty="0">
                <a:solidFill>
                  <a:schemeClr val="bg1"/>
                </a:solidFill>
              </a:rPr>
              <a:t>DREAM 2017, February 22</a:t>
            </a:r>
            <a:r>
              <a:rPr lang="en-US" sz="700" b="1" baseline="30000" dirty="0">
                <a:solidFill>
                  <a:schemeClr val="bg1"/>
                </a:solidFill>
              </a:rPr>
              <a:t>nd</a:t>
            </a:r>
            <a:r>
              <a:rPr lang="en-US" sz="700" b="1" dirty="0">
                <a:solidFill>
                  <a:schemeClr val="bg1"/>
                </a:solidFill>
              </a:rPr>
              <a:t> 2017</a:t>
            </a:r>
            <a:endParaRPr lang="en-US" sz="700" dirty="0">
              <a:solidFill>
                <a:schemeClr val="bg1"/>
              </a:solidFill>
            </a:endParaRPr>
          </a:p>
          <a:p>
            <a:pPr marL="0" marR="0" indent="0" algn="r" defTabSz="914400" rtl="0" eaLnBrk="0" fontAlgn="base" latinLnBrk="0" hangingPunct="0">
              <a:lnSpc>
                <a:spcPct val="100000"/>
              </a:lnSpc>
              <a:spcBef>
                <a:spcPts val="230"/>
              </a:spcBef>
              <a:spcAft>
                <a:spcPct val="0"/>
              </a:spcAft>
              <a:buClrTx/>
              <a:buSzTx/>
              <a:buFontTx/>
              <a:buNone/>
              <a:tabLst/>
              <a:defRPr/>
            </a:pPr>
            <a:endParaRPr lang="en-US" sz="700" dirty="0">
              <a:solidFill>
                <a:srgbClr val="FFFFFF"/>
              </a:solidFill>
            </a:endParaRPr>
          </a:p>
        </p:txBody>
      </p:sp>
      <p:sp>
        <p:nvSpPr>
          <p:cNvPr id="6" name="Text Box 9"/>
          <p:cNvSpPr txBox="1">
            <a:spLocks noChangeArrowheads="1"/>
          </p:cNvSpPr>
          <p:nvPr userDrawn="1"/>
        </p:nvSpPr>
        <p:spPr bwMode="auto">
          <a:xfrm>
            <a:off x="487680" y="279830"/>
            <a:ext cx="4334933" cy="200055"/>
          </a:xfrm>
          <a:prstGeom prst="rect">
            <a:avLst/>
          </a:prstGeom>
          <a:noFill/>
          <a:ln w="9525">
            <a:noFill/>
            <a:miter lim="800000"/>
            <a:headEnd/>
            <a:tailEnd/>
          </a:ln>
        </p:spPr>
        <p:txBody>
          <a:bodyPr wrap="square">
            <a:prstTxWarp prst="textNoShape">
              <a:avLst/>
            </a:prstTxWarp>
            <a:spAutoFit/>
          </a:bodyPr>
          <a:lstStyle/>
          <a:p>
            <a:pPr marL="0" marR="0" indent="0" algn="l" defTabSz="914400" rtl="0" eaLnBrk="0" fontAlgn="base" latinLnBrk="0" hangingPunct="0">
              <a:lnSpc>
                <a:spcPct val="100000"/>
              </a:lnSpc>
              <a:spcBef>
                <a:spcPts val="230"/>
              </a:spcBef>
              <a:spcAft>
                <a:spcPct val="0"/>
              </a:spcAft>
              <a:buClrTx/>
              <a:buSzTx/>
              <a:buFontTx/>
              <a:buNone/>
              <a:tabLst/>
              <a:defRPr/>
            </a:pPr>
            <a:r>
              <a:rPr lang="en-US" sz="700" b="1" dirty="0">
                <a:solidFill>
                  <a:srgbClr val="FFFFFF"/>
                </a:solidFill>
              </a:rPr>
              <a:t>CCRC</a:t>
            </a:r>
            <a:r>
              <a:rPr lang="en-US" sz="700" b="1" baseline="0" dirty="0">
                <a:solidFill>
                  <a:srgbClr val="FFFFFF"/>
                </a:solidFill>
              </a:rPr>
              <a:t> / MDRC</a:t>
            </a:r>
            <a:endParaRPr lang="en-US" sz="700" dirty="0">
              <a:solidFill>
                <a:srgbClr val="FFFFFF"/>
              </a:solidFill>
            </a:endParaRPr>
          </a:p>
        </p:txBody>
      </p:sp>
      <p:sp>
        <p:nvSpPr>
          <p:cNvPr id="7" name="Rectangle 6"/>
          <p:cNvSpPr/>
          <p:nvPr userDrawn="1"/>
        </p:nvSpPr>
        <p:spPr bwMode="auto">
          <a:xfrm>
            <a:off x="609600" y="528320"/>
            <a:ext cx="10972800" cy="172720"/>
          </a:xfrm>
          <a:prstGeom prst="rect">
            <a:avLst/>
          </a:prstGeom>
          <a:solidFill>
            <a:srgbClr val="0065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3" name="Content Placeholder 2"/>
          <p:cNvSpPr>
            <a:spLocks noGrp="1"/>
          </p:cNvSpPr>
          <p:nvPr>
            <p:ph idx="1"/>
          </p:nvPr>
        </p:nvSpPr>
        <p:spPr>
          <a:xfrm>
            <a:off x="446617" y="2008821"/>
            <a:ext cx="10972800" cy="4475164"/>
          </a:xfrm>
        </p:spPr>
        <p:txBody>
          <a:bodyPr/>
          <a:lstStyle>
            <a:lvl1pPr>
              <a:buClr>
                <a:schemeClr val="accent4"/>
              </a:buClr>
              <a:defRPr>
                <a:solidFill>
                  <a:srgbClr val="FFFFFF"/>
                </a:solidFill>
              </a:defRPr>
            </a:lvl1pPr>
            <a:lvl2pPr>
              <a:buClr>
                <a:schemeClr val="accent4"/>
              </a:buClr>
              <a:defRPr>
                <a:solidFill>
                  <a:srgbClr val="FFFFFF"/>
                </a:solidFill>
              </a:defRPr>
            </a:lvl2pPr>
            <a:lvl3pPr>
              <a:buClr>
                <a:schemeClr val="accent4"/>
              </a:buClr>
              <a:defRPr>
                <a:solidFill>
                  <a:srgbClr val="FFFFFF"/>
                </a:solidFill>
              </a:defRPr>
            </a:lvl3pPr>
            <a:lvl4pPr>
              <a:buClr>
                <a:schemeClr val="accent4"/>
              </a:buClr>
              <a:defRPr>
                <a:solidFill>
                  <a:srgbClr val="FFFFFF"/>
                </a:solidFill>
              </a:defRPr>
            </a:lvl4pPr>
            <a:lvl5pPr>
              <a:buClr>
                <a:schemeClr val="accent4"/>
              </a:buCl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46617" y="762000"/>
            <a:ext cx="10972800" cy="1143000"/>
          </a:xfrm>
        </p:spPr>
        <p:txBody>
          <a:bodyPr anchor="ctr"/>
          <a:lstStyle>
            <a:lvl1pPr>
              <a:defRPr>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998005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ADE5D2-59D5-4E77-9BA0-3B698AF8B624}"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4FCF7-7ABB-4C1E-BFDE-33B3040614F3}" type="slidenum">
              <a:rPr lang="en-US" smtClean="0"/>
              <a:t>‹#›</a:t>
            </a:fld>
            <a:endParaRPr lang="en-US"/>
          </a:p>
        </p:txBody>
      </p:sp>
    </p:spTree>
    <p:extLst>
      <p:ext uri="{BB962C8B-B14F-4D97-AF65-F5344CB8AC3E}">
        <p14:creationId xmlns:p14="http://schemas.microsoft.com/office/powerpoint/2010/main" val="3896885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6626" y="762000"/>
            <a:ext cx="10972801" cy="1143000"/>
          </a:xfrm>
        </p:spPr>
        <p:txBody>
          <a:bodyPr anchor="ctr"/>
          <a:lstStyle/>
          <a:p>
            <a:r>
              <a:rPr lang="en-US" dirty="0"/>
              <a:t>Click to edit Master title style</a:t>
            </a:r>
          </a:p>
        </p:txBody>
      </p:sp>
      <p:sp>
        <p:nvSpPr>
          <p:cNvPr id="5" name="Text Placeholder 4"/>
          <p:cNvSpPr>
            <a:spLocks noGrp="1"/>
          </p:cNvSpPr>
          <p:nvPr>
            <p:ph type="body" sz="quarter" idx="10"/>
          </p:nvPr>
        </p:nvSpPr>
        <p:spPr>
          <a:xfrm>
            <a:off x="446627" y="2002159"/>
            <a:ext cx="5305777" cy="4522471"/>
          </a:xfrm>
          <a:ln>
            <a:noFill/>
          </a:ln>
        </p:spPr>
        <p:txBody>
          <a:bodyPr/>
          <a:lstStyle>
            <a:lvl1pPr>
              <a:spcBef>
                <a:spcPts val="432"/>
              </a:spcBef>
              <a:buClr>
                <a:schemeClr val="bg2"/>
              </a:buClr>
              <a:defRPr/>
            </a:lvl1pPr>
            <a:lvl2pPr>
              <a:spcBef>
                <a:spcPts val="432"/>
              </a:spcBef>
              <a:buClr>
                <a:schemeClr val="bg2"/>
              </a:buClr>
              <a:defRPr/>
            </a:lvl2pPr>
            <a:lvl3pPr>
              <a:spcBef>
                <a:spcPts val="432"/>
              </a:spcBef>
              <a:buClr>
                <a:schemeClr val="bg2"/>
              </a:buClr>
              <a:defRPr/>
            </a:lvl3pPr>
            <a:lvl4pPr>
              <a:spcBef>
                <a:spcPts val="432"/>
              </a:spcBef>
              <a:buClr>
                <a:schemeClr val="bg2"/>
              </a:buClr>
              <a:defRPr/>
            </a:lvl4pPr>
            <a:lvl5pPr>
              <a:spcBef>
                <a:spcPts val="432"/>
              </a:spcBef>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11"/>
          </p:nvPr>
        </p:nvSpPr>
        <p:spPr>
          <a:xfrm>
            <a:off x="6113652" y="2002159"/>
            <a:ext cx="5305777" cy="4522471"/>
          </a:xfrm>
          <a:ln>
            <a:noFill/>
          </a:ln>
        </p:spPr>
        <p:txBody>
          <a:bodyPr/>
          <a:lstStyle>
            <a:lvl1pPr>
              <a:spcBef>
                <a:spcPts val="432"/>
              </a:spcBef>
              <a:buClr>
                <a:schemeClr val="bg2"/>
              </a:buClr>
              <a:defRPr/>
            </a:lvl1pPr>
            <a:lvl2pPr>
              <a:spcBef>
                <a:spcPts val="432"/>
              </a:spcBef>
              <a:buClr>
                <a:schemeClr val="bg2"/>
              </a:buClr>
              <a:defRPr/>
            </a:lvl2pPr>
            <a:lvl3pPr>
              <a:spcBef>
                <a:spcPts val="432"/>
              </a:spcBef>
              <a:buClr>
                <a:schemeClr val="bg2"/>
              </a:buClr>
              <a:defRPr/>
            </a:lvl3pPr>
            <a:lvl4pPr>
              <a:spcBef>
                <a:spcPts val="432"/>
              </a:spcBef>
              <a:buClr>
                <a:schemeClr val="bg2"/>
              </a:buClr>
              <a:defRPr/>
            </a:lvl4pPr>
            <a:lvl5pPr>
              <a:spcBef>
                <a:spcPts val="432"/>
              </a:spcBef>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3305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p:cNvSpPr/>
          <p:nvPr userDrawn="1"/>
        </p:nvSpPr>
        <p:spPr bwMode="auto">
          <a:xfrm>
            <a:off x="446623" y="2379667"/>
            <a:ext cx="5306484" cy="3831591"/>
          </a:xfrm>
          <a:prstGeom prst="rect">
            <a:avLst/>
          </a:prstGeom>
          <a:noFill/>
          <a:ln w="3175" cap="flat" cmpd="sng" algn="ctr">
            <a:solidFill>
              <a:srgbClr val="141313"/>
            </a:solidFill>
            <a:prstDash val="solid"/>
            <a:round/>
            <a:headEnd type="none" w="med" len="med"/>
            <a:tailEnd type="none" w="med" len="med"/>
          </a:ln>
          <a:effectLst/>
        </p:spPr>
        <p:txBody>
          <a:bodyPr>
            <a:prstTxWarp prst="textNoShape">
              <a:avLst/>
            </a:prstTxWarp>
          </a:bodyPr>
          <a:lstStyle/>
          <a:p>
            <a:pPr>
              <a:defRPr/>
            </a:pPr>
            <a:endParaRPr lang="en-US" sz="1800"/>
          </a:p>
        </p:txBody>
      </p:sp>
      <p:sp>
        <p:nvSpPr>
          <p:cNvPr id="10" name="Rectangle 9"/>
          <p:cNvSpPr/>
          <p:nvPr userDrawn="1"/>
        </p:nvSpPr>
        <p:spPr bwMode="auto">
          <a:xfrm>
            <a:off x="6112937" y="2113915"/>
            <a:ext cx="5306483" cy="4097338"/>
          </a:xfrm>
          <a:prstGeom prst="rect">
            <a:avLst/>
          </a:prstGeom>
          <a:noFill/>
          <a:ln w="3175" cap="flat" cmpd="sng" algn="ctr">
            <a:solidFill>
              <a:srgbClr val="141313"/>
            </a:solidFill>
            <a:prstDash val="solid"/>
            <a:round/>
            <a:headEnd type="none" w="med" len="med"/>
            <a:tailEnd type="none" w="med" len="med"/>
          </a:ln>
          <a:effectLst/>
        </p:spPr>
        <p:txBody>
          <a:bodyPr>
            <a:prstTxWarp prst="textNoShape">
              <a:avLst/>
            </a:prstTxWarp>
          </a:bodyPr>
          <a:lstStyle/>
          <a:p>
            <a:pPr>
              <a:defRPr/>
            </a:pPr>
            <a:endParaRPr lang="en-US" sz="1800"/>
          </a:p>
        </p:txBody>
      </p:sp>
      <p:sp>
        <p:nvSpPr>
          <p:cNvPr id="9" name="Text Placeholder 4"/>
          <p:cNvSpPr>
            <a:spLocks noGrp="1"/>
          </p:cNvSpPr>
          <p:nvPr>
            <p:ph type="body" sz="quarter" idx="11"/>
          </p:nvPr>
        </p:nvSpPr>
        <p:spPr>
          <a:xfrm>
            <a:off x="6113652" y="2415328"/>
            <a:ext cx="5305777" cy="3794654"/>
          </a:xfrm>
          <a:ln>
            <a:noFill/>
          </a:ln>
        </p:spPr>
        <p:txBody>
          <a:bodyPr/>
          <a:lstStyle>
            <a:lvl1pPr>
              <a:buClr>
                <a:schemeClr val="bg2"/>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46619" y="762000"/>
            <a:ext cx="10986348" cy="1143000"/>
          </a:xfrm>
        </p:spPr>
        <p:txBody>
          <a:bodyPr anchor="ctr"/>
          <a:lstStyle/>
          <a:p>
            <a:r>
              <a:rPr lang="en-US" dirty="0"/>
              <a:t>Click to edit Master title style</a:t>
            </a:r>
          </a:p>
        </p:txBody>
      </p:sp>
      <p:sp>
        <p:nvSpPr>
          <p:cNvPr id="5" name="Text Placeholder 4"/>
          <p:cNvSpPr>
            <a:spLocks noGrp="1"/>
          </p:cNvSpPr>
          <p:nvPr>
            <p:ph type="body" sz="quarter" idx="10"/>
          </p:nvPr>
        </p:nvSpPr>
        <p:spPr>
          <a:xfrm>
            <a:off x="446627" y="2415328"/>
            <a:ext cx="5305777" cy="3804814"/>
          </a:xfrm>
          <a:ln>
            <a:noFill/>
          </a:ln>
        </p:spPr>
        <p:txBody>
          <a:bodyPr/>
          <a:lstStyle>
            <a:lvl1pPr>
              <a:buClr>
                <a:schemeClr val="bg2"/>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2" hasCustomPrompt="1"/>
          </p:nvPr>
        </p:nvSpPr>
        <p:spPr>
          <a:xfrm>
            <a:off x="446627" y="2113928"/>
            <a:ext cx="5305777" cy="306387"/>
          </a:xfrm>
          <a:solidFill>
            <a:srgbClr val="0065A4"/>
          </a:solidFill>
          <a:ln>
            <a:noFill/>
          </a:ln>
        </p:spPr>
        <p:txBody>
          <a:bodyPr anchor="ctr"/>
          <a:lstStyle>
            <a:lvl1pPr marL="284163" indent="-111125" algn="l">
              <a:buFontTx/>
              <a:buNone/>
              <a:defRPr sz="1200">
                <a:solidFill>
                  <a:schemeClr val="bg1"/>
                </a:solidFill>
              </a:defRPr>
            </a:lvl1pPr>
          </a:lstStyle>
          <a:p>
            <a:pPr lvl="0"/>
            <a:r>
              <a:rPr lang="en-US" dirty="0"/>
              <a:t>CLICK TO EDIT MASTER TEXT STYLES</a:t>
            </a:r>
          </a:p>
        </p:txBody>
      </p:sp>
      <p:sp>
        <p:nvSpPr>
          <p:cNvPr id="12" name="Text Placeholder 6"/>
          <p:cNvSpPr>
            <a:spLocks noGrp="1"/>
          </p:cNvSpPr>
          <p:nvPr>
            <p:ph type="body" sz="quarter" idx="13" hasCustomPrompt="1"/>
          </p:nvPr>
        </p:nvSpPr>
        <p:spPr>
          <a:xfrm>
            <a:off x="6113652" y="2113928"/>
            <a:ext cx="5305777" cy="306387"/>
          </a:xfrm>
          <a:solidFill>
            <a:srgbClr val="0065A4"/>
          </a:solidFill>
          <a:ln>
            <a:noFill/>
          </a:ln>
        </p:spPr>
        <p:txBody>
          <a:bodyPr anchor="ctr"/>
          <a:lstStyle>
            <a:lvl1pPr marL="346075" indent="-234950" algn="l">
              <a:buFontTx/>
              <a:buNone/>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132263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6617" y="762003"/>
            <a:ext cx="10966027" cy="1149667"/>
          </a:xfrm>
        </p:spPr>
        <p:txBody>
          <a:bodyPr anchor="ctr"/>
          <a:lstStyle/>
          <a:p>
            <a:r>
              <a:rPr lang="en-US" dirty="0"/>
              <a:t>Click to edit Master title style</a:t>
            </a:r>
          </a:p>
        </p:txBody>
      </p:sp>
      <p:sp>
        <p:nvSpPr>
          <p:cNvPr id="3" name="TextBox 2"/>
          <p:cNvSpPr txBox="1"/>
          <p:nvPr userDrawn="1"/>
        </p:nvSpPr>
        <p:spPr>
          <a:xfrm>
            <a:off x="839902" y="3108960"/>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419536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6626" y="750889"/>
            <a:ext cx="10972801" cy="1149667"/>
          </a:xfrm>
        </p:spPr>
        <p:txBody>
          <a:bodyPr anchor="ctr"/>
          <a:lstStyle/>
          <a:p>
            <a:r>
              <a:rPr lang="en-US" dirty="0"/>
              <a:t>Click to edit Master title style</a:t>
            </a:r>
          </a:p>
        </p:txBody>
      </p:sp>
      <p:sp>
        <p:nvSpPr>
          <p:cNvPr id="5" name="Text Placeholder 4"/>
          <p:cNvSpPr>
            <a:spLocks noGrp="1"/>
          </p:cNvSpPr>
          <p:nvPr>
            <p:ph type="body" sz="quarter" idx="10"/>
          </p:nvPr>
        </p:nvSpPr>
        <p:spPr>
          <a:xfrm>
            <a:off x="446627" y="1989992"/>
            <a:ext cx="5305777" cy="4227299"/>
          </a:xfrm>
          <a:ln>
            <a:noFill/>
          </a:ln>
        </p:spPr>
        <p:txBody>
          <a:bodyPr/>
          <a:lstStyle>
            <a:lvl1pPr>
              <a:buClr>
                <a:schemeClr val="bg2"/>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hart Placeholder 6"/>
          <p:cNvSpPr>
            <a:spLocks noGrp="1"/>
          </p:cNvSpPr>
          <p:nvPr>
            <p:ph type="chart" sz="quarter" idx="12"/>
          </p:nvPr>
        </p:nvSpPr>
        <p:spPr>
          <a:xfrm>
            <a:off x="6091780" y="1981519"/>
            <a:ext cx="5327649" cy="4235766"/>
          </a:xfrm>
        </p:spPr>
        <p:txBody>
          <a:bodyPr/>
          <a:lstStyle/>
          <a:p>
            <a:pPr lvl="0"/>
            <a:endParaRPr lang="en-US" noProof="0"/>
          </a:p>
        </p:txBody>
      </p:sp>
    </p:spTree>
    <p:extLst>
      <p:ext uri="{BB962C8B-B14F-4D97-AF65-F5344CB8AC3E}">
        <p14:creationId xmlns:p14="http://schemas.microsoft.com/office/powerpoint/2010/main" val="29619712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Click to edit Master title style</a:t>
            </a:r>
          </a:p>
        </p:txBody>
      </p:sp>
      <p:sp>
        <p:nvSpPr>
          <p:cNvPr id="7" name="Chart Placeholder 6"/>
          <p:cNvSpPr>
            <a:spLocks noGrp="1"/>
          </p:cNvSpPr>
          <p:nvPr>
            <p:ph type="chart" sz="quarter" idx="12"/>
          </p:nvPr>
        </p:nvSpPr>
        <p:spPr>
          <a:xfrm>
            <a:off x="6091777" y="2201333"/>
            <a:ext cx="5327649" cy="4105805"/>
          </a:xfrm>
        </p:spPr>
        <p:txBody>
          <a:bodyPr/>
          <a:lstStyle/>
          <a:p>
            <a:pPr lvl="0"/>
            <a:endParaRPr lang="en-US" noProof="0"/>
          </a:p>
        </p:txBody>
      </p:sp>
      <p:sp>
        <p:nvSpPr>
          <p:cNvPr id="6" name="Chart Placeholder 6"/>
          <p:cNvSpPr>
            <a:spLocks noGrp="1"/>
          </p:cNvSpPr>
          <p:nvPr>
            <p:ph type="chart" sz="quarter" idx="13"/>
          </p:nvPr>
        </p:nvSpPr>
        <p:spPr>
          <a:xfrm>
            <a:off x="446626" y="2201333"/>
            <a:ext cx="5327649" cy="4105805"/>
          </a:xfrm>
        </p:spPr>
        <p:txBody>
          <a:bodyPr/>
          <a:lstStyle/>
          <a:p>
            <a:pPr lvl="0"/>
            <a:endParaRPr lang="en-US" noProof="0"/>
          </a:p>
        </p:txBody>
      </p:sp>
    </p:spTree>
    <p:extLst>
      <p:ext uri="{BB962C8B-B14F-4D97-AF65-F5344CB8AC3E}">
        <p14:creationId xmlns:p14="http://schemas.microsoft.com/office/powerpoint/2010/main" val="26248450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Shape 619"/>
        <p:cNvGrpSpPr/>
        <p:nvPr/>
      </p:nvGrpSpPr>
      <p:grpSpPr>
        <a:xfrm>
          <a:off x="0" y="0"/>
          <a:ext cx="0" cy="0"/>
          <a:chOff x="0" y="0"/>
          <a:chExt cx="0" cy="0"/>
        </a:xfrm>
      </p:grpSpPr>
      <p:sp>
        <p:nvSpPr>
          <p:cNvPr id="626" name="Shape 626"/>
          <p:cNvSpPr/>
          <p:nvPr/>
        </p:nvSpPr>
        <p:spPr>
          <a:xfrm>
            <a:off x="0" y="4872039"/>
            <a:ext cx="12192000" cy="1986000"/>
          </a:xfrm>
          <a:prstGeom prst="rect">
            <a:avLst/>
          </a:prstGeom>
          <a:solidFill>
            <a:srgbClr val="0065A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Arial"/>
              <a:ea typeface="Arial"/>
              <a:cs typeface="Arial"/>
              <a:sym typeface="Arial"/>
            </a:endParaRPr>
          </a:p>
        </p:txBody>
      </p:sp>
      <p:sp>
        <p:nvSpPr>
          <p:cNvPr id="620" name="Shape 620"/>
          <p:cNvSpPr/>
          <p:nvPr/>
        </p:nvSpPr>
        <p:spPr>
          <a:xfrm>
            <a:off x="0" y="4872039"/>
            <a:ext cx="12192000" cy="1986000"/>
          </a:xfrm>
          <a:prstGeom prst="rect">
            <a:avLst/>
          </a:prstGeom>
          <a:solidFill>
            <a:srgbClr val="0065A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Arial"/>
              <a:ea typeface="Arial"/>
              <a:cs typeface="Arial"/>
              <a:sym typeface="Arial"/>
            </a:endParaRPr>
          </a:p>
        </p:txBody>
      </p:sp>
      <p:sp>
        <p:nvSpPr>
          <p:cNvPr id="621" name="Shape 621"/>
          <p:cNvSpPr txBox="1">
            <a:spLocks noGrp="1"/>
          </p:cNvSpPr>
          <p:nvPr>
            <p:ph type="ctrTitle" hasCustomPrompt="1"/>
          </p:nvPr>
        </p:nvSpPr>
        <p:spPr>
          <a:xfrm>
            <a:off x="591091" y="1604565"/>
            <a:ext cx="11078000" cy="70170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mj-lt"/>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r>
              <a:rPr lang="en-US" dirty="0"/>
              <a:t>Click to Add Presentation Title</a:t>
            </a:r>
            <a:endParaRPr dirty="0"/>
          </a:p>
        </p:txBody>
      </p:sp>
      <p:cxnSp>
        <p:nvCxnSpPr>
          <p:cNvPr id="622" name="Shape 622"/>
          <p:cNvCxnSpPr/>
          <p:nvPr/>
        </p:nvCxnSpPr>
        <p:spPr>
          <a:xfrm>
            <a:off x="0" y="1122363"/>
            <a:ext cx="12192000" cy="0"/>
          </a:xfrm>
          <a:prstGeom prst="straightConnector1">
            <a:avLst/>
          </a:prstGeom>
          <a:noFill/>
          <a:ln w="38100" cap="flat" cmpd="sng">
            <a:solidFill>
              <a:srgbClr val="0065A4"/>
            </a:solidFill>
            <a:prstDash val="solid"/>
            <a:miter lim="800000"/>
            <a:headEnd type="none" w="med" len="med"/>
            <a:tailEnd type="none" w="med" len="med"/>
          </a:ln>
        </p:spPr>
      </p:cxnSp>
      <p:pic>
        <p:nvPicPr>
          <p:cNvPr id="623" name="Shape 623"/>
          <p:cNvPicPr preferRelativeResize="0"/>
          <p:nvPr/>
        </p:nvPicPr>
        <p:blipFill rotWithShape="1">
          <a:blip r:embed="rId2">
            <a:alphaModFix/>
          </a:blip>
          <a:srcRect/>
          <a:stretch/>
        </p:blipFill>
        <p:spPr>
          <a:xfrm>
            <a:off x="549188" y="235782"/>
            <a:ext cx="3778253" cy="777091"/>
          </a:xfrm>
          <a:prstGeom prst="rect">
            <a:avLst/>
          </a:prstGeom>
          <a:noFill/>
          <a:ln>
            <a:noFill/>
          </a:ln>
        </p:spPr>
      </p:pic>
      <p:cxnSp>
        <p:nvCxnSpPr>
          <p:cNvPr id="624" name="Shape 624"/>
          <p:cNvCxnSpPr/>
          <p:nvPr/>
        </p:nvCxnSpPr>
        <p:spPr>
          <a:xfrm>
            <a:off x="509237" y="5116967"/>
            <a:ext cx="0" cy="1450200"/>
          </a:xfrm>
          <a:prstGeom prst="straightConnector1">
            <a:avLst/>
          </a:prstGeom>
          <a:noFill/>
          <a:ln w="38100" cap="flat" cmpd="sng">
            <a:solidFill>
              <a:schemeClr val="lt1"/>
            </a:solidFill>
            <a:prstDash val="solid"/>
            <a:miter lim="800000"/>
            <a:headEnd type="none" w="med" len="med"/>
            <a:tailEnd type="none" w="med" len="med"/>
          </a:ln>
        </p:spPr>
      </p:cxnSp>
      <p:sp>
        <p:nvSpPr>
          <p:cNvPr id="625" name="Shape 625"/>
          <p:cNvSpPr txBox="1">
            <a:spLocks noGrp="1"/>
          </p:cNvSpPr>
          <p:nvPr>
            <p:ph type="subTitle" idx="1" hasCustomPrompt="1"/>
          </p:nvPr>
        </p:nvSpPr>
        <p:spPr>
          <a:xfrm>
            <a:off x="591092" y="5116966"/>
            <a:ext cx="11077999" cy="14502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0"/>
              </a:spcBef>
              <a:spcAft>
                <a:spcPts val="0"/>
              </a:spcAft>
              <a:buClr>
                <a:srgbClr val="30A2B6"/>
              </a:buClr>
              <a:buSzPts val="2200"/>
              <a:buFont typeface="Arial"/>
              <a:buNone/>
              <a:defRPr sz="2200" b="0" i="0" u="none" strike="noStrike" cap="none">
                <a:solidFill>
                  <a:schemeClr val="lt1"/>
                </a:solidFill>
                <a:latin typeface="+mn-lt"/>
                <a:ea typeface="Arial"/>
                <a:cs typeface="Arial"/>
                <a:sym typeface="Arial"/>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r>
              <a:rPr lang="en-US" dirty="0"/>
              <a:t>Click to Add Presenters’ Names</a:t>
            </a:r>
            <a:endParaRPr dirty="0"/>
          </a:p>
        </p:txBody>
      </p:sp>
      <p:cxnSp>
        <p:nvCxnSpPr>
          <p:cNvPr id="627" name="Shape 627"/>
          <p:cNvCxnSpPr/>
          <p:nvPr/>
        </p:nvCxnSpPr>
        <p:spPr>
          <a:xfrm>
            <a:off x="0" y="1122363"/>
            <a:ext cx="12192000" cy="0"/>
          </a:xfrm>
          <a:prstGeom prst="straightConnector1">
            <a:avLst/>
          </a:prstGeom>
          <a:noFill/>
          <a:ln w="38100" cap="flat" cmpd="sng">
            <a:solidFill>
              <a:srgbClr val="0065A4"/>
            </a:solidFill>
            <a:prstDash val="solid"/>
            <a:miter lim="800000"/>
            <a:headEnd type="none" w="med" len="med"/>
            <a:tailEnd type="none" w="med" len="med"/>
          </a:ln>
        </p:spPr>
      </p:cxnSp>
      <p:pic>
        <p:nvPicPr>
          <p:cNvPr id="628" name="Shape 628"/>
          <p:cNvPicPr preferRelativeResize="0"/>
          <p:nvPr/>
        </p:nvPicPr>
        <p:blipFill rotWithShape="1">
          <a:blip r:embed="rId2">
            <a:alphaModFix/>
          </a:blip>
          <a:srcRect/>
          <a:stretch/>
        </p:blipFill>
        <p:spPr>
          <a:xfrm>
            <a:off x="549188" y="235782"/>
            <a:ext cx="3778253" cy="777091"/>
          </a:xfrm>
          <a:prstGeom prst="rect">
            <a:avLst/>
          </a:prstGeom>
          <a:noFill/>
          <a:ln>
            <a:noFill/>
          </a:ln>
        </p:spPr>
      </p:pic>
      <p:cxnSp>
        <p:nvCxnSpPr>
          <p:cNvPr id="629" name="Shape 629"/>
          <p:cNvCxnSpPr/>
          <p:nvPr/>
        </p:nvCxnSpPr>
        <p:spPr>
          <a:xfrm>
            <a:off x="509237" y="5116967"/>
            <a:ext cx="0" cy="1450200"/>
          </a:xfrm>
          <a:prstGeom prst="straightConnector1">
            <a:avLst/>
          </a:prstGeom>
          <a:noFill/>
          <a:ln w="38100" cap="flat" cmpd="sng">
            <a:solidFill>
              <a:schemeClr val="lt1"/>
            </a:solidFill>
            <a:prstDash val="solid"/>
            <a:miter lim="800000"/>
            <a:headEnd type="none" w="med" len="med"/>
            <a:tailEnd type="none" w="med" len="med"/>
          </a:ln>
        </p:spPr>
      </p:cxnSp>
    </p:spTree>
    <p:extLst>
      <p:ext uri="{BB962C8B-B14F-4D97-AF65-F5344CB8AC3E}">
        <p14:creationId xmlns:p14="http://schemas.microsoft.com/office/powerpoint/2010/main" val="5450930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bout CCRC">
    <p:spTree>
      <p:nvGrpSpPr>
        <p:cNvPr id="1" name="Shape 604"/>
        <p:cNvGrpSpPr/>
        <p:nvPr/>
      </p:nvGrpSpPr>
      <p:grpSpPr>
        <a:xfrm>
          <a:off x="0" y="0"/>
          <a:ext cx="0" cy="0"/>
          <a:chOff x="0" y="0"/>
          <a:chExt cx="0" cy="0"/>
        </a:xfrm>
      </p:grpSpPr>
      <p:pic>
        <p:nvPicPr>
          <p:cNvPr id="605" name="Shape 605"/>
          <p:cNvPicPr preferRelativeResize="0"/>
          <p:nvPr/>
        </p:nvPicPr>
        <p:blipFill rotWithShape="1">
          <a:blip r:embed="rId2">
            <a:alphaModFix/>
          </a:blip>
          <a:srcRect l="52850" r="-52850"/>
          <a:stretch/>
        </p:blipFill>
        <p:spPr>
          <a:xfrm>
            <a:off x="7732188" y="939904"/>
            <a:ext cx="10709096" cy="5376671"/>
          </a:xfrm>
          <a:prstGeom prst="rect">
            <a:avLst/>
          </a:prstGeom>
          <a:noFill/>
          <a:ln>
            <a:noFill/>
          </a:ln>
        </p:spPr>
      </p:pic>
      <p:cxnSp>
        <p:nvCxnSpPr>
          <p:cNvPr id="606" name="Shape 606"/>
          <p:cNvCxnSpPr/>
          <p:nvPr/>
        </p:nvCxnSpPr>
        <p:spPr>
          <a:xfrm>
            <a:off x="1734859" y="377826"/>
            <a:ext cx="10457200" cy="0"/>
          </a:xfrm>
          <a:prstGeom prst="straightConnector1">
            <a:avLst/>
          </a:prstGeom>
          <a:noFill/>
          <a:ln w="38100" cap="flat" cmpd="sng">
            <a:solidFill>
              <a:srgbClr val="0065A4"/>
            </a:solidFill>
            <a:prstDash val="solid"/>
            <a:miter lim="800000"/>
            <a:headEnd type="none" w="med" len="med"/>
            <a:tailEnd type="none" w="med" len="med"/>
          </a:ln>
        </p:spPr>
      </p:cxnSp>
      <p:pic>
        <p:nvPicPr>
          <p:cNvPr id="607" name="Shape 607"/>
          <p:cNvPicPr preferRelativeResize="0"/>
          <p:nvPr/>
        </p:nvPicPr>
        <p:blipFill rotWithShape="1">
          <a:blip r:embed="rId3">
            <a:alphaModFix/>
          </a:blip>
          <a:srcRect/>
          <a:stretch/>
        </p:blipFill>
        <p:spPr>
          <a:xfrm>
            <a:off x="653625" y="261705"/>
            <a:ext cx="948267" cy="232242"/>
          </a:xfrm>
          <a:prstGeom prst="rect">
            <a:avLst/>
          </a:prstGeom>
          <a:noFill/>
          <a:ln>
            <a:noFill/>
          </a:ln>
        </p:spPr>
      </p:pic>
      <p:cxnSp>
        <p:nvCxnSpPr>
          <p:cNvPr id="608" name="Shape 608"/>
          <p:cNvCxnSpPr/>
          <p:nvPr/>
        </p:nvCxnSpPr>
        <p:spPr>
          <a:xfrm>
            <a:off x="0" y="377826"/>
            <a:ext cx="495600" cy="0"/>
          </a:xfrm>
          <a:prstGeom prst="straightConnector1">
            <a:avLst/>
          </a:prstGeom>
          <a:noFill/>
          <a:ln w="38100" cap="flat" cmpd="sng">
            <a:solidFill>
              <a:srgbClr val="0065A4"/>
            </a:solidFill>
            <a:prstDash val="solid"/>
            <a:miter lim="800000"/>
            <a:headEnd type="none" w="med" len="med"/>
            <a:tailEnd type="none" w="med" len="med"/>
          </a:ln>
        </p:spPr>
      </p:cxnSp>
      <p:cxnSp>
        <p:nvCxnSpPr>
          <p:cNvPr id="609" name="Shape 609"/>
          <p:cNvCxnSpPr/>
          <p:nvPr/>
        </p:nvCxnSpPr>
        <p:spPr>
          <a:xfrm>
            <a:off x="7732188" y="6319474"/>
            <a:ext cx="5486400" cy="0"/>
          </a:xfrm>
          <a:prstGeom prst="straightConnector1">
            <a:avLst/>
          </a:prstGeom>
          <a:noFill/>
          <a:ln w="38100" cap="flat" cmpd="sng">
            <a:solidFill>
              <a:srgbClr val="0065A4"/>
            </a:solidFill>
            <a:prstDash val="solid"/>
            <a:miter lim="800000"/>
            <a:headEnd type="none" w="med" len="med"/>
            <a:tailEnd type="none" w="med" len="med"/>
          </a:ln>
        </p:spPr>
      </p:cxnSp>
      <p:sp>
        <p:nvSpPr>
          <p:cNvPr id="610" name="Shape 610"/>
          <p:cNvSpPr txBox="1"/>
          <p:nvPr/>
        </p:nvSpPr>
        <p:spPr>
          <a:xfrm>
            <a:off x="566610" y="1390703"/>
            <a:ext cx="7040135" cy="51015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1200"/>
              </a:spcAft>
              <a:buClr>
                <a:schemeClr val="dk1"/>
              </a:buClr>
              <a:buSzPts val="2200"/>
              <a:buFont typeface="Arial"/>
              <a:buNone/>
            </a:pPr>
            <a:r>
              <a:rPr lang="en-US" sz="1758" b="0" i="0" u="none" strike="noStrike" cap="none" spc="-28" baseline="0" dirty="0">
                <a:solidFill>
                  <a:schemeClr val="dk1"/>
                </a:solidFill>
                <a:latin typeface="+mn-lt"/>
                <a:ea typeface="Arial"/>
                <a:cs typeface="Arial"/>
                <a:sym typeface="Arial"/>
              </a:rPr>
              <a:t>CCRC has been a leader in the field of community college research and reform for over 20 years. Our work provides a foundation for innovations in policy and practice that help give every community college student the best chance of success.</a:t>
            </a:r>
          </a:p>
          <a:p>
            <a:pPr marL="0" marR="0" lvl="0" indent="0" algn="l" rtl="0">
              <a:lnSpc>
                <a:spcPct val="100000"/>
              </a:lnSpc>
              <a:spcBef>
                <a:spcPts val="0"/>
              </a:spcBef>
              <a:spcAft>
                <a:spcPts val="1200"/>
              </a:spcAft>
              <a:buClr>
                <a:schemeClr val="dk1"/>
              </a:buClr>
              <a:buSzPts val="2200"/>
              <a:buFont typeface="Arial"/>
              <a:buNone/>
            </a:pPr>
            <a:r>
              <a:rPr lang="en-US" sz="1758" b="0" i="0" u="none" strike="noStrike" cap="none" spc="-28" baseline="0" dirty="0">
                <a:solidFill>
                  <a:schemeClr val="dk1"/>
                </a:solidFill>
                <a:latin typeface="+mn-lt"/>
                <a:ea typeface="Arial"/>
                <a:cs typeface="Arial"/>
                <a:sym typeface="Arial"/>
              </a:rPr>
              <a:t>Our areas of research include:</a:t>
            </a:r>
          </a:p>
          <a:p>
            <a:pPr marL="342882" marR="0" lvl="0" indent="-342882" algn="l" rtl="0">
              <a:lnSpc>
                <a:spcPct val="100000"/>
              </a:lnSpc>
              <a:spcBef>
                <a:spcPts val="0"/>
              </a:spcBef>
              <a:spcAft>
                <a:spcPts val="0"/>
              </a:spcAft>
              <a:buClr>
                <a:schemeClr val="tx2"/>
              </a:buClr>
              <a:buSzPts val="2200"/>
              <a:buFont typeface="Arial" panose="020B0604020202020204" pitchFamily="34" charset="0"/>
              <a:buChar char="•"/>
            </a:pPr>
            <a:r>
              <a:rPr lang="en-US" sz="1758" b="0" i="0" u="none" strike="noStrike" cap="none" spc="-28" baseline="0" dirty="0">
                <a:solidFill>
                  <a:schemeClr val="dk1"/>
                </a:solidFill>
                <a:latin typeface="+mn-lt"/>
                <a:ea typeface="Arial"/>
                <a:cs typeface="Arial"/>
                <a:sym typeface="Arial"/>
              </a:rPr>
              <a:t>College readiness and dual enrollment programs, and the transition from high school to college</a:t>
            </a:r>
          </a:p>
          <a:p>
            <a:pPr marL="342882" marR="0" lvl="0" indent="-342882" algn="l" rtl="0">
              <a:lnSpc>
                <a:spcPct val="100000"/>
              </a:lnSpc>
              <a:spcBef>
                <a:spcPts val="0"/>
              </a:spcBef>
              <a:spcAft>
                <a:spcPts val="0"/>
              </a:spcAft>
              <a:buClr>
                <a:schemeClr val="tx2"/>
              </a:buClr>
              <a:buSzPts val="2200"/>
              <a:buFont typeface="Arial" panose="020B0604020202020204" pitchFamily="34" charset="0"/>
              <a:buChar char="•"/>
            </a:pPr>
            <a:r>
              <a:rPr lang="en-US" sz="1758" b="0" i="0" u="none" strike="noStrike" cap="none" spc="-28" baseline="0" dirty="0">
                <a:solidFill>
                  <a:schemeClr val="dk1"/>
                </a:solidFill>
                <a:latin typeface="+mn-lt"/>
                <a:ea typeface="Arial"/>
                <a:cs typeface="Arial"/>
                <a:sym typeface="Arial"/>
              </a:rPr>
              <a:t>Developmental education and adult basic skills</a:t>
            </a:r>
          </a:p>
          <a:p>
            <a:pPr marL="342882" marR="0" lvl="0" indent="-342882" algn="l" rtl="0">
              <a:lnSpc>
                <a:spcPct val="100000"/>
              </a:lnSpc>
              <a:spcBef>
                <a:spcPts val="0"/>
              </a:spcBef>
              <a:spcAft>
                <a:spcPts val="0"/>
              </a:spcAft>
              <a:buClr>
                <a:schemeClr val="tx2"/>
              </a:buClr>
              <a:buSzPts val="2200"/>
              <a:buFont typeface="Arial" panose="020B0604020202020204" pitchFamily="34" charset="0"/>
              <a:buChar char="•"/>
            </a:pPr>
            <a:r>
              <a:rPr lang="en-US" sz="1758" b="0" i="0" u="none" strike="noStrike" cap="none" spc="-28" baseline="0" dirty="0">
                <a:solidFill>
                  <a:schemeClr val="dk1"/>
                </a:solidFill>
                <a:latin typeface="+mn-lt"/>
                <a:ea typeface="Arial"/>
                <a:cs typeface="Arial"/>
                <a:sym typeface="Arial"/>
              </a:rPr>
              <a:t>Non-academic support services, financial aid, and student engagement</a:t>
            </a:r>
          </a:p>
          <a:p>
            <a:pPr marL="342882" marR="0" lvl="0" indent="-342882" algn="l" rtl="0">
              <a:lnSpc>
                <a:spcPct val="100000"/>
              </a:lnSpc>
              <a:spcBef>
                <a:spcPts val="0"/>
              </a:spcBef>
              <a:spcAft>
                <a:spcPts val="0"/>
              </a:spcAft>
              <a:buClr>
                <a:schemeClr val="tx2"/>
              </a:buClr>
              <a:buSzPts val="2200"/>
              <a:buFont typeface="Arial" panose="020B0604020202020204" pitchFamily="34" charset="0"/>
              <a:buChar char="•"/>
            </a:pPr>
            <a:r>
              <a:rPr lang="en-US" sz="1758" b="0" i="0" u="none" strike="noStrike" cap="none" spc="-28" baseline="0" dirty="0">
                <a:solidFill>
                  <a:schemeClr val="dk1"/>
                </a:solidFill>
                <a:latin typeface="+mn-lt"/>
                <a:ea typeface="Arial"/>
                <a:cs typeface="Arial"/>
                <a:sym typeface="Arial"/>
              </a:rPr>
              <a:t>Online education and instructional technology</a:t>
            </a:r>
          </a:p>
          <a:p>
            <a:pPr marL="342882" marR="0" lvl="0" indent="-342882" algn="l" rtl="0">
              <a:lnSpc>
                <a:spcPct val="100000"/>
              </a:lnSpc>
              <a:spcBef>
                <a:spcPts val="0"/>
              </a:spcBef>
              <a:spcAft>
                <a:spcPts val="0"/>
              </a:spcAft>
              <a:buClr>
                <a:schemeClr val="tx2"/>
              </a:buClr>
              <a:buSzPts val="2200"/>
              <a:buFont typeface="Arial" panose="020B0604020202020204" pitchFamily="34" charset="0"/>
              <a:buChar char="•"/>
            </a:pPr>
            <a:r>
              <a:rPr lang="en-US" sz="1758" b="0" i="0" u="none" strike="noStrike" cap="none" spc="-28" baseline="0" dirty="0">
                <a:solidFill>
                  <a:schemeClr val="dk1"/>
                </a:solidFill>
                <a:latin typeface="+mn-lt"/>
                <a:ea typeface="Arial"/>
                <a:cs typeface="Arial"/>
                <a:sym typeface="Arial"/>
              </a:rPr>
              <a:t>Student persistence and completion, and transfer to four-year colleges</a:t>
            </a:r>
          </a:p>
          <a:p>
            <a:pPr marL="342882" marR="0" lvl="0" indent="-342882" algn="l" rtl="0">
              <a:lnSpc>
                <a:spcPct val="100000"/>
              </a:lnSpc>
              <a:spcBef>
                <a:spcPts val="0"/>
              </a:spcBef>
              <a:spcAft>
                <a:spcPts val="0"/>
              </a:spcAft>
              <a:buClr>
                <a:schemeClr val="tx2"/>
              </a:buClr>
              <a:buSzPts val="2200"/>
              <a:buFont typeface="Arial" panose="020B0604020202020204" pitchFamily="34" charset="0"/>
              <a:buChar char="•"/>
            </a:pPr>
            <a:r>
              <a:rPr lang="en-US" sz="1758" b="0" i="0" u="none" strike="noStrike" cap="none" spc="-28" baseline="0" dirty="0">
                <a:solidFill>
                  <a:schemeClr val="dk1"/>
                </a:solidFill>
                <a:latin typeface="+mn-lt"/>
                <a:ea typeface="Arial"/>
                <a:cs typeface="Arial"/>
                <a:sym typeface="Arial"/>
              </a:rPr>
              <a:t>Guided pathways, institutional reform, and performance funding </a:t>
            </a:r>
          </a:p>
          <a:p>
            <a:pPr marL="342882" marR="0" lvl="0" indent="-342882" algn="l" rtl="0">
              <a:lnSpc>
                <a:spcPct val="100000"/>
              </a:lnSpc>
              <a:spcBef>
                <a:spcPts val="0"/>
              </a:spcBef>
              <a:spcAft>
                <a:spcPts val="0"/>
              </a:spcAft>
              <a:buClr>
                <a:schemeClr val="tx2"/>
              </a:buClr>
              <a:buSzPts val="2200"/>
              <a:buFont typeface="Arial" panose="020B0604020202020204" pitchFamily="34" charset="0"/>
              <a:buChar char="•"/>
            </a:pPr>
            <a:r>
              <a:rPr lang="en-US" sz="1758" b="0" i="0" u="none" strike="noStrike" cap="none" spc="-28" baseline="0" dirty="0">
                <a:solidFill>
                  <a:schemeClr val="dk1"/>
                </a:solidFill>
                <a:latin typeface="+mn-lt"/>
                <a:ea typeface="Arial"/>
                <a:cs typeface="Arial"/>
                <a:sym typeface="Arial"/>
              </a:rPr>
              <a:t>Workforce education and training and the economic returns to higher education</a:t>
            </a:r>
          </a:p>
        </p:txBody>
      </p:sp>
      <p:sp>
        <p:nvSpPr>
          <p:cNvPr id="611" name="Shape 611"/>
          <p:cNvSpPr txBox="1"/>
          <p:nvPr/>
        </p:nvSpPr>
        <p:spPr>
          <a:xfrm>
            <a:off x="566603" y="717843"/>
            <a:ext cx="45192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i="0" u="none" strike="noStrike" cap="none" dirty="0">
                <a:solidFill>
                  <a:schemeClr val="dk1"/>
                </a:solidFill>
                <a:latin typeface="+mj-lt"/>
                <a:ea typeface="Arial"/>
                <a:cs typeface="Arial"/>
                <a:sym typeface="Arial"/>
              </a:rPr>
              <a:t>About CCRC</a:t>
            </a:r>
            <a:endParaRPr sz="1100" b="0" i="0" dirty="0">
              <a:latin typeface="+mj-lt"/>
            </a:endParaRPr>
          </a:p>
        </p:txBody>
      </p:sp>
    </p:spTree>
    <p:extLst>
      <p:ext uri="{BB962C8B-B14F-4D97-AF65-F5344CB8AC3E}">
        <p14:creationId xmlns:p14="http://schemas.microsoft.com/office/powerpoint/2010/main" val="81591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hart &amp; Title - Horizontal">
    <p:spTree>
      <p:nvGrpSpPr>
        <p:cNvPr id="1" name="Shape 612"/>
        <p:cNvGrpSpPr/>
        <p:nvPr/>
      </p:nvGrpSpPr>
      <p:grpSpPr>
        <a:xfrm>
          <a:off x="0" y="0"/>
          <a:ext cx="0" cy="0"/>
          <a:chOff x="0" y="0"/>
          <a:chExt cx="0" cy="0"/>
        </a:xfrm>
      </p:grpSpPr>
      <p:sp>
        <p:nvSpPr>
          <p:cNvPr id="613" name="Shape 613"/>
          <p:cNvSpPr txBox="1">
            <a:spLocks noGrp="1"/>
          </p:cNvSpPr>
          <p:nvPr>
            <p:ph type="title"/>
          </p:nvPr>
        </p:nvSpPr>
        <p:spPr>
          <a:xfrm>
            <a:off x="566604" y="755654"/>
            <a:ext cx="11102400" cy="1437898"/>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1800"/>
              <a:buFont typeface="Arial"/>
              <a:buNone/>
              <a:defRPr sz="3199" b="1" i="0" u="none" strike="noStrike" cap="none">
                <a:solidFill>
                  <a:schemeClr val="dk1"/>
                </a:solidFill>
                <a:latin typeface="+mj-lt"/>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r>
              <a:rPr lang="en-US"/>
              <a:t>Click to edit Master title style</a:t>
            </a:r>
            <a:endParaRPr dirty="0"/>
          </a:p>
        </p:txBody>
      </p:sp>
      <p:sp>
        <p:nvSpPr>
          <p:cNvPr id="614" name="Shape 614"/>
          <p:cNvSpPr>
            <a:spLocks noGrp="1"/>
          </p:cNvSpPr>
          <p:nvPr>
            <p:ph type="chart" idx="2"/>
          </p:nvPr>
        </p:nvSpPr>
        <p:spPr>
          <a:xfrm>
            <a:off x="566604" y="1475111"/>
            <a:ext cx="11102800" cy="4991100"/>
          </a:xfrm>
          <a:prstGeom prst="rect">
            <a:avLst/>
          </a:prstGeom>
          <a:noFill/>
          <a:ln>
            <a:noFill/>
          </a:ln>
        </p:spPr>
        <p:txBody>
          <a:bodyPr spcFirstLastPara="1" wrap="square" lIns="91425" tIns="91425" rIns="91425" bIns="91425" anchor="t" anchorCtr="0"/>
          <a:lstStyle>
            <a:lvl1pPr marL="35717" marR="0" lvl="0" indent="0" algn="l" rtl="0">
              <a:lnSpc>
                <a:spcPct val="90000"/>
              </a:lnSpc>
              <a:spcBef>
                <a:spcPts val="1000"/>
              </a:spcBef>
              <a:spcAft>
                <a:spcPts val="0"/>
              </a:spcAft>
              <a:buClr>
                <a:srgbClr val="30A2B6"/>
              </a:buClr>
              <a:buSzPts val="2800"/>
              <a:buFont typeface="Arial"/>
              <a:buNone/>
              <a:defRPr sz="2800" b="0" i="0" u="none" strike="noStrike" cap="none">
                <a:solidFill>
                  <a:schemeClr val="dk1"/>
                </a:solidFill>
                <a:latin typeface="+mn-lt"/>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a:t>Click icon to add chart</a:t>
            </a:r>
            <a:endParaRPr dirty="0"/>
          </a:p>
        </p:txBody>
      </p:sp>
      <p:sp>
        <p:nvSpPr>
          <p:cNvPr id="615" name="Shape 615"/>
          <p:cNvSpPr txBox="1">
            <a:spLocks noGrp="1"/>
          </p:cNvSpPr>
          <p:nvPr>
            <p:ph type="body" idx="1"/>
          </p:nvPr>
        </p:nvSpPr>
        <p:spPr>
          <a:xfrm>
            <a:off x="566604" y="6418474"/>
            <a:ext cx="11102400" cy="3648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rgbClr val="30A2B6"/>
              </a:buClr>
              <a:buSzPts val="1000"/>
              <a:buFont typeface="Arial"/>
              <a:buNone/>
              <a:defRPr sz="1000" b="0" i="0" u="none" strike="noStrike" cap="none">
                <a:solidFill>
                  <a:schemeClr val="dk1"/>
                </a:solidFill>
                <a:latin typeface="+mn-lt"/>
                <a:ea typeface="Arial"/>
                <a:cs typeface="Arial"/>
                <a:sym typeface="Arial"/>
              </a:defRPr>
            </a:lvl1pPr>
            <a:lvl2pPr marL="914353" marR="0" lvl="1"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530" marR="0" lvl="2"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706" marR="0" lvl="3"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5883" marR="0" lvl="4"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060" marR="0" lvl="5"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236" marR="0" lvl="6"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413" marR="0" lvl="7"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590" marR="0" lvl="8"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cxnSp>
        <p:nvCxnSpPr>
          <p:cNvPr id="616" name="Shape 616"/>
          <p:cNvCxnSpPr/>
          <p:nvPr/>
        </p:nvCxnSpPr>
        <p:spPr>
          <a:xfrm>
            <a:off x="1734859" y="377826"/>
            <a:ext cx="10457200" cy="0"/>
          </a:xfrm>
          <a:prstGeom prst="straightConnector1">
            <a:avLst/>
          </a:prstGeom>
          <a:noFill/>
          <a:ln w="38100" cap="flat" cmpd="sng">
            <a:solidFill>
              <a:srgbClr val="0065A4"/>
            </a:solidFill>
            <a:prstDash val="solid"/>
            <a:miter lim="800000"/>
            <a:headEnd type="none" w="med" len="med"/>
            <a:tailEnd type="none" w="med" len="med"/>
          </a:ln>
        </p:spPr>
      </p:cxnSp>
      <p:pic>
        <p:nvPicPr>
          <p:cNvPr id="617" name="Shape 617"/>
          <p:cNvPicPr preferRelativeResize="0"/>
          <p:nvPr/>
        </p:nvPicPr>
        <p:blipFill rotWithShape="1">
          <a:blip r:embed="rId2">
            <a:alphaModFix/>
          </a:blip>
          <a:srcRect/>
          <a:stretch/>
        </p:blipFill>
        <p:spPr>
          <a:xfrm>
            <a:off x="653625" y="261705"/>
            <a:ext cx="948267" cy="232242"/>
          </a:xfrm>
          <a:prstGeom prst="rect">
            <a:avLst/>
          </a:prstGeom>
          <a:noFill/>
          <a:ln>
            <a:noFill/>
          </a:ln>
        </p:spPr>
      </p:pic>
      <p:cxnSp>
        <p:nvCxnSpPr>
          <p:cNvPr id="618" name="Shape 618"/>
          <p:cNvCxnSpPr/>
          <p:nvPr/>
        </p:nvCxnSpPr>
        <p:spPr>
          <a:xfrm>
            <a:off x="0" y="377826"/>
            <a:ext cx="495600" cy="0"/>
          </a:xfrm>
          <a:prstGeom prst="straightConnector1">
            <a:avLst/>
          </a:prstGeom>
          <a:noFill/>
          <a:ln w="38100" cap="flat" cmpd="sng">
            <a:solidFill>
              <a:srgbClr val="0065A4"/>
            </a:solidFill>
            <a:prstDash val="solid"/>
            <a:miter lim="800000"/>
            <a:headEnd type="none" w="med" len="med"/>
            <a:tailEnd type="none" w="med" len="med"/>
          </a:ln>
        </p:spPr>
      </p:cxnSp>
    </p:spTree>
    <p:extLst>
      <p:ext uri="{BB962C8B-B14F-4D97-AF65-F5344CB8AC3E}">
        <p14:creationId xmlns:p14="http://schemas.microsoft.com/office/powerpoint/2010/main" val="57509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Bulleted List">
    <p:spTree>
      <p:nvGrpSpPr>
        <p:cNvPr id="1" name="Shape 630"/>
        <p:cNvGrpSpPr/>
        <p:nvPr/>
      </p:nvGrpSpPr>
      <p:grpSpPr>
        <a:xfrm>
          <a:off x="0" y="0"/>
          <a:ext cx="0" cy="0"/>
          <a:chOff x="0" y="0"/>
          <a:chExt cx="0" cy="0"/>
        </a:xfrm>
      </p:grpSpPr>
      <p:sp>
        <p:nvSpPr>
          <p:cNvPr id="631" name="Shape 631"/>
          <p:cNvSpPr txBox="1">
            <a:spLocks noGrp="1"/>
          </p:cNvSpPr>
          <p:nvPr>
            <p:ph type="body" idx="1" hasCustomPrompt="1"/>
          </p:nvPr>
        </p:nvSpPr>
        <p:spPr>
          <a:xfrm>
            <a:off x="567268" y="1554941"/>
            <a:ext cx="11154800" cy="1757400"/>
          </a:xfrm>
          <a:prstGeom prst="rect">
            <a:avLst/>
          </a:prstGeom>
          <a:noFill/>
          <a:ln>
            <a:noFill/>
          </a:ln>
        </p:spPr>
        <p:txBody>
          <a:bodyPr spcFirstLastPara="1" wrap="square" lIns="91425" tIns="91425" rIns="91425" bIns="91425" anchor="t" anchorCtr="0"/>
          <a:lstStyle>
            <a:lvl1pPr marL="457177" marR="0" lvl="0" indent="-406379" algn="l" rtl="0">
              <a:lnSpc>
                <a:spcPct val="90000"/>
              </a:lnSpc>
              <a:spcBef>
                <a:spcPts val="1000"/>
              </a:spcBef>
              <a:spcAft>
                <a:spcPts val="0"/>
              </a:spcAft>
              <a:buClr>
                <a:srgbClr val="30A2B6"/>
              </a:buClr>
              <a:buSzPts val="2800"/>
              <a:buFont typeface="Arial"/>
              <a:buChar char="•"/>
              <a:defRPr sz="2531" b="0" i="0" u="none" strike="noStrike" cap="none">
                <a:solidFill>
                  <a:schemeClr val="dk1"/>
                </a:solidFill>
                <a:latin typeface="+mn-lt"/>
                <a:ea typeface="Arial"/>
                <a:cs typeface="Arial"/>
                <a:sym typeface="Arial"/>
              </a:defRPr>
            </a:lvl1pPr>
            <a:lvl2pPr marL="914353" marR="0" lvl="1" indent="-380980" algn="l" rtl="0">
              <a:lnSpc>
                <a:spcPct val="90000"/>
              </a:lnSpc>
              <a:spcBef>
                <a:spcPts val="500"/>
              </a:spcBef>
              <a:spcAft>
                <a:spcPts val="0"/>
              </a:spcAft>
              <a:buClr>
                <a:schemeClr val="tx2"/>
              </a:buClr>
              <a:buSzPts val="2400"/>
              <a:buFont typeface="Arial"/>
              <a:buChar char="•"/>
              <a:defRPr sz="2400" b="0" i="0" u="none" strike="noStrike" cap="none">
                <a:solidFill>
                  <a:schemeClr val="dk1"/>
                </a:solidFill>
                <a:latin typeface="Arial"/>
                <a:ea typeface="Arial"/>
                <a:cs typeface="Arial"/>
                <a:sym typeface="Arial"/>
              </a:defRPr>
            </a:lvl2pPr>
            <a:lvl3pPr marL="1371530" marR="0" lvl="2" indent="-355582" algn="l" rtl="0">
              <a:lnSpc>
                <a:spcPct val="90000"/>
              </a:lnSpc>
              <a:spcBef>
                <a:spcPts val="500"/>
              </a:spcBef>
              <a:spcAft>
                <a:spcPts val="0"/>
              </a:spcAft>
              <a:buClr>
                <a:schemeClr val="tx2"/>
              </a:buClr>
              <a:buSzPts val="2000"/>
              <a:buFont typeface="Arial"/>
              <a:buChar char="•"/>
              <a:defRPr sz="2000" b="0" i="0" u="none" strike="noStrike" cap="none">
                <a:solidFill>
                  <a:schemeClr val="dk1"/>
                </a:solidFill>
                <a:latin typeface="Arial"/>
                <a:ea typeface="Arial"/>
                <a:cs typeface="Arial"/>
                <a:sym typeface="Arial"/>
              </a:defRPr>
            </a:lvl3pPr>
            <a:lvl4pPr marL="1485824" marR="0" lvl="3" indent="0" algn="l" rtl="0">
              <a:lnSpc>
                <a:spcPct val="90000"/>
              </a:lnSpc>
              <a:spcBef>
                <a:spcPts val="500"/>
              </a:spcBef>
              <a:spcAft>
                <a:spcPts val="0"/>
              </a:spcAft>
              <a:buClr>
                <a:schemeClr val="tx2"/>
              </a:buClr>
              <a:buSzPts val="1800"/>
              <a:buFont typeface="Arial"/>
              <a:buNone/>
              <a:defRPr sz="1800" b="0" i="0" u="none" strike="noStrike" cap="none">
                <a:solidFill>
                  <a:schemeClr val="dk1"/>
                </a:solidFill>
                <a:latin typeface="Arial"/>
                <a:ea typeface="Arial"/>
                <a:cs typeface="Arial"/>
                <a:sym typeface="Arial"/>
              </a:defRPr>
            </a:lvl4pPr>
            <a:lvl5pPr marL="2285883" marR="0" lvl="4"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060" marR="0" lvl="5"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236" marR="0" lvl="6"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413" marR="0" lvl="7"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590" marR="0" lvl="8"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t>Click to add bulleted list</a:t>
            </a:r>
          </a:p>
        </p:txBody>
      </p:sp>
      <p:sp>
        <p:nvSpPr>
          <p:cNvPr id="632" name="Shape 632"/>
          <p:cNvSpPr txBox="1">
            <a:spLocks noGrp="1"/>
          </p:cNvSpPr>
          <p:nvPr>
            <p:ph type="title"/>
          </p:nvPr>
        </p:nvSpPr>
        <p:spPr>
          <a:xfrm>
            <a:off x="566603" y="756694"/>
            <a:ext cx="11154800" cy="1411644"/>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mj-lt"/>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r>
              <a:rPr lang="en-US"/>
              <a:t>Click to edit Master title style</a:t>
            </a:r>
            <a:endParaRPr dirty="0"/>
          </a:p>
        </p:txBody>
      </p:sp>
      <p:cxnSp>
        <p:nvCxnSpPr>
          <p:cNvPr id="633" name="Shape 633"/>
          <p:cNvCxnSpPr/>
          <p:nvPr/>
        </p:nvCxnSpPr>
        <p:spPr>
          <a:xfrm>
            <a:off x="1734859" y="377826"/>
            <a:ext cx="10579200" cy="0"/>
          </a:xfrm>
          <a:prstGeom prst="straightConnector1">
            <a:avLst/>
          </a:prstGeom>
          <a:noFill/>
          <a:ln w="38100" cap="flat" cmpd="sng">
            <a:solidFill>
              <a:srgbClr val="0065A4"/>
            </a:solidFill>
            <a:prstDash val="solid"/>
            <a:miter lim="800000"/>
            <a:headEnd type="none" w="med" len="med"/>
            <a:tailEnd type="none" w="med" len="med"/>
          </a:ln>
        </p:spPr>
      </p:cxnSp>
      <p:pic>
        <p:nvPicPr>
          <p:cNvPr id="634" name="Shape 634"/>
          <p:cNvPicPr preferRelativeResize="0"/>
          <p:nvPr/>
        </p:nvPicPr>
        <p:blipFill rotWithShape="1">
          <a:blip r:embed="rId2">
            <a:alphaModFix/>
          </a:blip>
          <a:srcRect/>
          <a:stretch/>
        </p:blipFill>
        <p:spPr>
          <a:xfrm>
            <a:off x="653625" y="261705"/>
            <a:ext cx="948267" cy="232242"/>
          </a:xfrm>
          <a:prstGeom prst="rect">
            <a:avLst/>
          </a:prstGeom>
          <a:noFill/>
          <a:ln>
            <a:noFill/>
          </a:ln>
        </p:spPr>
      </p:pic>
      <p:cxnSp>
        <p:nvCxnSpPr>
          <p:cNvPr id="635" name="Shape 635"/>
          <p:cNvCxnSpPr/>
          <p:nvPr/>
        </p:nvCxnSpPr>
        <p:spPr>
          <a:xfrm>
            <a:off x="0" y="377826"/>
            <a:ext cx="495600" cy="0"/>
          </a:xfrm>
          <a:prstGeom prst="straightConnector1">
            <a:avLst/>
          </a:prstGeom>
          <a:noFill/>
          <a:ln w="38100" cap="flat" cmpd="sng">
            <a:solidFill>
              <a:srgbClr val="0065A4"/>
            </a:solidFill>
            <a:prstDash val="solid"/>
            <a:miter lim="800000"/>
            <a:headEnd type="none" w="med" len="med"/>
            <a:tailEnd type="none" w="med" len="med"/>
          </a:ln>
        </p:spPr>
      </p:cxnSp>
      <p:sp>
        <p:nvSpPr>
          <p:cNvPr id="636" name="Shape 636"/>
          <p:cNvSpPr txBox="1">
            <a:spLocks noGrp="1"/>
          </p:cNvSpPr>
          <p:nvPr>
            <p:ph type="body" idx="2"/>
          </p:nvPr>
        </p:nvSpPr>
        <p:spPr>
          <a:xfrm>
            <a:off x="566603" y="6418474"/>
            <a:ext cx="11154800" cy="3648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rgbClr val="30A2B6"/>
              </a:buClr>
              <a:buSzPts val="1000"/>
              <a:buFont typeface="Arial"/>
              <a:buNone/>
              <a:defRPr sz="1000" b="0" i="0" u="none" strike="noStrike" cap="none">
                <a:solidFill>
                  <a:schemeClr val="dk1"/>
                </a:solidFill>
                <a:latin typeface="+mn-lt"/>
                <a:ea typeface="Arial"/>
                <a:cs typeface="Arial"/>
                <a:sym typeface="Arial"/>
              </a:defRPr>
            </a:lvl1pPr>
            <a:lvl2pPr marL="914353" marR="0" lvl="1"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530" marR="0" lvl="2"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706" marR="0" lvl="3"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5883" marR="0" lvl="4"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060" marR="0" lvl="5"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236" marR="0" lvl="6"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413" marR="0" lvl="7"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590" marR="0" lvl="8"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10153862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 Image or Infographic - Additional Content Below">
    <p:spTree>
      <p:nvGrpSpPr>
        <p:cNvPr id="1" name="Shape 637"/>
        <p:cNvGrpSpPr/>
        <p:nvPr/>
      </p:nvGrpSpPr>
      <p:grpSpPr>
        <a:xfrm>
          <a:off x="0" y="0"/>
          <a:ext cx="0" cy="0"/>
          <a:chOff x="0" y="0"/>
          <a:chExt cx="0" cy="0"/>
        </a:xfrm>
      </p:grpSpPr>
      <p:sp>
        <p:nvSpPr>
          <p:cNvPr id="638" name="Shape 638"/>
          <p:cNvSpPr txBox="1">
            <a:spLocks noGrp="1"/>
          </p:cNvSpPr>
          <p:nvPr>
            <p:ph type="body" idx="1"/>
          </p:nvPr>
        </p:nvSpPr>
        <p:spPr>
          <a:xfrm>
            <a:off x="566603" y="6418474"/>
            <a:ext cx="11154800" cy="3648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rgbClr val="30A2B6"/>
              </a:buClr>
              <a:buSzPts val="1000"/>
              <a:buFont typeface="Arial"/>
              <a:buNone/>
              <a:defRPr sz="1000" b="0" i="0" u="none" strike="noStrike" cap="none">
                <a:solidFill>
                  <a:schemeClr val="dk1"/>
                </a:solidFill>
                <a:latin typeface="+mn-lt"/>
                <a:ea typeface="Arial"/>
                <a:cs typeface="Arial"/>
                <a:sym typeface="Arial"/>
              </a:defRPr>
            </a:lvl1pPr>
            <a:lvl2pPr marL="914353" marR="0" lvl="1"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530" marR="0" lvl="2"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706" marR="0" lvl="3"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5883" marR="0" lvl="4"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060" marR="0" lvl="5"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236" marR="0" lvl="6"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413" marR="0" lvl="7"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590" marR="0" lvl="8"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639" name="Shape 639"/>
          <p:cNvSpPr txBox="1">
            <a:spLocks noGrp="1"/>
          </p:cNvSpPr>
          <p:nvPr>
            <p:ph type="title"/>
          </p:nvPr>
        </p:nvSpPr>
        <p:spPr>
          <a:xfrm>
            <a:off x="566603" y="756694"/>
            <a:ext cx="11154800" cy="1777236"/>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mj-lt"/>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r>
              <a:rPr lang="en-US"/>
              <a:t>Click to edit Master title style</a:t>
            </a:r>
            <a:endParaRPr dirty="0"/>
          </a:p>
        </p:txBody>
      </p:sp>
      <p:sp>
        <p:nvSpPr>
          <p:cNvPr id="640" name="Shape 640"/>
          <p:cNvSpPr txBox="1">
            <a:spLocks noGrp="1"/>
          </p:cNvSpPr>
          <p:nvPr>
            <p:ph type="body" idx="2"/>
          </p:nvPr>
        </p:nvSpPr>
        <p:spPr>
          <a:xfrm>
            <a:off x="566603" y="4558145"/>
            <a:ext cx="11154800" cy="19350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30A2B6"/>
              </a:buClr>
              <a:buSzPts val="2200"/>
              <a:buFont typeface="Arial"/>
              <a:buNone/>
              <a:defRPr sz="2200" b="0" i="0" u="none" strike="noStrike" cap="none">
                <a:solidFill>
                  <a:schemeClr val="dk1"/>
                </a:solidFill>
                <a:latin typeface="+mn-lt"/>
                <a:ea typeface="Arial"/>
                <a:cs typeface="Arial"/>
                <a:sym typeface="Arial"/>
              </a:defRPr>
            </a:lvl1pPr>
            <a:lvl2pPr marL="914353" marR="0" lvl="1" indent="-228588"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530" marR="0" lvl="2" indent="-22858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706" marR="0" lvl="3" indent="-228588"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5883" marR="0" lvl="4" indent="-228588"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060" marR="0" lvl="5"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236" marR="0" lvl="6"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413" marR="0" lvl="7"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590" marR="0" lvl="8"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cxnSp>
        <p:nvCxnSpPr>
          <p:cNvPr id="641" name="Shape 641"/>
          <p:cNvCxnSpPr/>
          <p:nvPr/>
        </p:nvCxnSpPr>
        <p:spPr>
          <a:xfrm>
            <a:off x="1734859" y="377826"/>
            <a:ext cx="10457200" cy="0"/>
          </a:xfrm>
          <a:prstGeom prst="straightConnector1">
            <a:avLst/>
          </a:prstGeom>
          <a:noFill/>
          <a:ln w="38100" cap="flat" cmpd="sng">
            <a:solidFill>
              <a:srgbClr val="0065A4"/>
            </a:solidFill>
            <a:prstDash val="solid"/>
            <a:miter lim="800000"/>
            <a:headEnd type="none" w="med" len="med"/>
            <a:tailEnd type="none" w="med" len="med"/>
          </a:ln>
        </p:spPr>
      </p:cxnSp>
      <p:pic>
        <p:nvPicPr>
          <p:cNvPr id="642" name="Shape 642"/>
          <p:cNvPicPr preferRelativeResize="0"/>
          <p:nvPr/>
        </p:nvPicPr>
        <p:blipFill rotWithShape="1">
          <a:blip r:embed="rId2">
            <a:alphaModFix/>
          </a:blip>
          <a:srcRect/>
          <a:stretch/>
        </p:blipFill>
        <p:spPr>
          <a:xfrm>
            <a:off x="653625" y="261705"/>
            <a:ext cx="948267" cy="232242"/>
          </a:xfrm>
          <a:prstGeom prst="rect">
            <a:avLst/>
          </a:prstGeom>
          <a:noFill/>
          <a:ln>
            <a:noFill/>
          </a:ln>
        </p:spPr>
      </p:pic>
      <p:cxnSp>
        <p:nvCxnSpPr>
          <p:cNvPr id="643" name="Shape 643"/>
          <p:cNvCxnSpPr/>
          <p:nvPr/>
        </p:nvCxnSpPr>
        <p:spPr>
          <a:xfrm>
            <a:off x="0" y="377826"/>
            <a:ext cx="495600" cy="0"/>
          </a:xfrm>
          <a:prstGeom prst="straightConnector1">
            <a:avLst/>
          </a:prstGeom>
          <a:noFill/>
          <a:ln w="38100" cap="flat" cmpd="sng">
            <a:solidFill>
              <a:srgbClr val="0065A4"/>
            </a:solidFill>
            <a:prstDash val="solid"/>
            <a:miter lim="800000"/>
            <a:headEnd type="none" w="med" len="med"/>
            <a:tailEnd type="none" w="med" len="med"/>
          </a:ln>
        </p:spPr>
      </p:cxnSp>
      <p:sp>
        <p:nvSpPr>
          <p:cNvPr id="644" name="Shape 644"/>
          <p:cNvSpPr txBox="1">
            <a:spLocks noGrp="1"/>
          </p:cNvSpPr>
          <p:nvPr>
            <p:ph type="body" idx="3"/>
          </p:nvPr>
        </p:nvSpPr>
        <p:spPr>
          <a:xfrm>
            <a:off x="567268" y="1555750"/>
            <a:ext cx="11154800" cy="2808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30A2B6"/>
              </a:buClr>
              <a:buSzPts val="2200"/>
              <a:buFont typeface="Arial"/>
              <a:buNone/>
              <a:defRPr sz="2200" b="0" i="0" u="none" strike="noStrike" cap="none">
                <a:solidFill>
                  <a:schemeClr val="dk1"/>
                </a:solidFill>
                <a:latin typeface="+mn-lt"/>
                <a:ea typeface="Arial"/>
                <a:cs typeface="Arial"/>
                <a:sym typeface="Arial"/>
              </a:defRPr>
            </a:lvl1pPr>
            <a:lvl2pPr marL="914353" marR="0" lvl="1" indent="-38098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530" marR="0" lvl="2" indent="-35558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706" marR="0" lvl="3"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5883" marR="0" lvl="4"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060" marR="0" lvl="5"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236" marR="0" lvl="6"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413" marR="0" lvl="7"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590" marR="0" lvl="8"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971345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49" y="458947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ADE5D2-59D5-4E77-9BA0-3B698AF8B624}"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4FCF7-7ABB-4C1E-BFDE-33B3040614F3}" type="slidenum">
              <a:rPr lang="en-US" smtClean="0"/>
              <a:t>‹#›</a:t>
            </a:fld>
            <a:endParaRPr lang="en-US"/>
          </a:p>
        </p:txBody>
      </p:sp>
    </p:spTree>
    <p:extLst>
      <p:ext uri="{BB962C8B-B14F-4D97-AF65-F5344CB8AC3E}">
        <p14:creationId xmlns:p14="http://schemas.microsoft.com/office/powerpoint/2010/main" val="4466031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able Slide">
    <p:spTree>
      <p:nvGrpSpPr>
        <p:cNvPr id="1" name="Shape 637"/>
        <p:cNvGrpSpPr/>
        <p:nvPr/>
      </p:nvGrpSpPr>
      <p:grpSpPr>
        <a:xfrm>
          <a:off x="0" y="0"/>
          <a:ext cx="0" cy="0"/>
          <a:chOff x="0" y="0"/>
          <a:chExt cx="0" cy="0"/>
        </a:xfrm>
      </p:grpSpPr>
      <p:sp>
        <p:nvSpPr>
          <p:cNvPr id="638" name="Shape 638"/>
          <p:cNvSpPr txBox="1">
            <a:spLocks noGrp="1"/>
          </p:cNvSpPr>
          <p:nvPr>
            <p:ph type="body" idx="1"/>
          </p:nvPr>
        </p:nvSpPr>
        <p:spPr>
          <a:xfrm>
            <a:off x="566603" y="6418474"/>
            <a:ext cx="11154800" cy="3648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rgbClr val="30A2B6"/>
              </a:buClr>
              <a:buSzPts val="1000"/>
              <a:buFont typeface="Arial"/>
              <a:buNone/>
              <a:defRPr sz="1000" b="0" i="0" u="none" strike="noStrike" cap="none">
                <a:solidFill>
                  <a:schemeClr val="dk1"/>
                </a:solidFill>
                <a:latin typeface="+mn-lt"/>
                <a:ea typeface="Arial"/>
                <a:cs typeface="Arial"/>
                <a:sym typeface="Arial"/>
              </a:defRPr>
            </a:lvl1pPr>
            <a:lvl2pPr marL="914353" marR="0" lvl="1"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530" marR="0" lvl="2"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706" marR="0" lvl="3"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5883" marR="0" lvl="4"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060" marR="0" lvl="5"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236" marR="0" lvl="6"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413" marR="0" lvl="7"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590" marR="0" lvl="8"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639" name="Shape 639"/>
          <p:cNvSpPr txBox="1">
            <a:spLocks noGrp="1"/>
          </p:cNvSpPr>
          <p:nvPr>
            <p:ph type="title"/>
          </p:nvPr>
        </p:nvSpPr>
        <p:spPr>
          <a:xfrm>
            <a:off x="566603" y="756694"/>
            <a:ext cx="11154800" cy="1093712"/>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mj-lt"/>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r>
              <a:rPr lang="en-US"/>
              <a:t>Click to edit Master title style</a:t>
            </a:r>
            <a:endParaRPr dirty="0"/>
          </a:p>
        </p:txBody>
      </p:sp>
      <p:cxnSp>
        <p:nvCxnSpPr>
          <p:cNvPr id="641" name="Shape 641"/>
          <p:cNvCxnSpPr/>
          <p:nvPr/>
        </p:nvCxnSpPr>
        <p:spPr>
          <a:xfrm>
            <a:off x="1734859" y="377826"/>
            <a:ext cx="10457200" cy="0"/>
          </a:xfrm>
          <a:prstGeom prst="straightConnector1">
            <a:avLst/>
          </a:prstGeom>
          <a:noFill/>
          <a:ln w="38100" cap="flat" cmpd="sng">
            <a:solidFill>
              <a:srgbClr val="0065A4"/>
            </a:solidFill>
            <a:prstDash val="solid"/>
            <a:miter lim="800000"/>
            <a:headEnd type="none" w="med" len="med"/>
            <a:tailEnd type="none" w="med" len="med"/>
          </a:ln>
        </p:spPr>
      </p:cxnSp>
      <p:pic>
        <p:nvPicPr>
          <p:cNvPr id="642" name="Shape 642"/>
          <p:cNvPicPr preferRelativeResize="0"/>
          <p:nvPr/>
        </p:nvPicPr>
        <p:blipFill rotWithShape="1">
          <a:blip r:embed="rId2">
            <a:alphaModFix/>
          </a:blip>
          <a:srcRect/>
          <a:stretch/>
        </p:blipFill>
        <p:spPr>
          <a:xfrm>
            <a:off x="653625" y="261705"/>
            <a:ext cx="948267" cy="232242"/>
          </a:xfrm>
          <a:prstGeom prst="rect">
            <a:avLst/>
          </a:prstGeom>
          <a:noFill/>
          <a:ln>
            <a:noFill/>
          </a:ln>
        </p:spPr>
      </p:pic>
      <p:cxnSp>
        <p:nvCxnSpPr>
          <p:cNvPr id="643" name="Shape 643"/>
          <p:cNvCxnSpPr/>
          <p:nvPr/>
        </p:nvCxnSpPr>
        <p:spPr>
          <a:xfrm>
            <a:off x="0" y="377826"/>
            <a:ext cx="495600" cy="0"/>
          </a:xfrm>
          <a:prstGeom prst="straightConnector1">
            <a:avLst/>
          </a:prstGeom>
          <a:noFill/>
          <a:ln w="38100" cap="flat" cmpd="sng">
            <a:solidFill>
              <a:srgbClr val="0065A4"/>
            </a:solidFill>
            <a:prstDash val="solid"/>
            <a:miter lim="800000"/>
            <a:headEnd type="none" w="med" len="med"/>
            <a:tailEnd type="none" w="med" len="med"/>
          </a:ln>
        </p:spPr>
      </p:cxnSp>
      <p:sp>
        <p:nvSpPr>
          <p:cNvPr id="6" name="Table Placeholder 5">
            <a:extLst>
              <a:ext uri="{FF2B5EF4-FFF2-40B4-BE49-F238E27FC236}">
                <a16:creationId xmlns:a16="http://schemas.microsoft.com/office/drawing/2014/main" xmlns="" id="{C7B9A75B-E217-DF49-BF55-6FDAE6951F7B}"/>
              </a:ext>
            </a:extLst>
          </p:cNvPr>
          <p:cNvSpPr>
            <a:spLocks noGrp="1"/>
          </p:cNvSpPr>
          <p:nvPr>
            <p:ph type="tbl" sz="quarter" idx="10"/>
          </p:nvPr>
        </p:nvSpPr>
        <p:spPr>
          <a:xfrm>
            <a:off x="567035" y="1850412"/>
            <a:ext cx="11154668" cy="4422155"/>
          </a:xfrm>
        </p:spPr>
        <p:txBody>
          <a:bodyPr/>
          <a:lstStyle>
            <a:lvl1pPr marL="35717" indent="0">
              <a:buNone/>
              <a:defRPr>
                <a:latin typeface="+mn-lt"/>
              </a:defRPr>
            </a:lvl1pPr>
          </a:lstStyle>
          <a:p>
            <a:r>
              <a:rPr lang="en-US"/>
              <a:t>Click icon to add table</a:t>
            </a:r>
            <a:endParaRPr lang="en-US" dirty="0"/>
          </a:p>
        </p:txBody>
      </p:sp>
    </p:spTree>
    <p:extLst>
      <p:ext uri="{BB962C8B-B14F-4D97-AF65-F5344CB8AC3E}">
        <p14:creationId xmlns:p14="http://schemas.microsoft.com/office/powerpoint/2010/main" val="25311759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Shape 637"/>
        <p:cNvGrpSpPr/>
        <p:nvPr/>
      </p:nvGrpSpPr>
      <p:grpSpPr>
        <a:xfrm>
          <a:off x="0" y="0"/>
          <a:ext cx="0" cy="0"/>
          <a:chOff x="0" y="0"/>
          <a:chExt cx="0" cy="0"/>
        </a:xfrm>
      </p:grpSpPr>
      <p:cxnSp>
        <p:nvCxnSpPr>
          <p:cNvPr id="641" name="Shape 641"/>
          <p:cNvCxnSpPr/>
          <p:nvPr/>
        </p:nvCxnSpPr>
        <p:spPr>
          <a:xfrm>
            <a:off x="1734859" y="377826"/>
            <a:ext cx="10457200" cy="0"/>
          </a:xfrm>
          <a:prstGeom prst="straightConnector1">
            <a:avLst/>
          </a:prstGeom>
          <a:noFill/>
          <a:ln w="38100" cap="flat" cmpd="sng">
            <a:solidFill>
              <a:srgbClr val="0065A4"/>
            </a:solidFill>
            <a:prstDash val="solid"/>
            <a:miter lim="800000"/>
            <a:headEnd type="none" w="med" len="med"/>
            <a:tailEnd type="none" w="med" len="med"/>
          </a:ln>
        </p:spPr>
      </p:cxnSp>
      <p:pic>
        <p:nvPicPr>
          <p:cNvPr id="642" name="Shape 642"/>
          <p:cNvPicPr preferRelativeResize="0"/>
          <p:nvPr/>
        </p:nvPicPr>
        <p:blipFill rotWithShape="1">
          <a:blip r:embed="rId2">
            <a:alphaModFix/>
          </a:blip>
          <a:srcRect/>
          <a:stretch/>
        </p:blipFill>
        <p:spPr>
          <a:xfrm>
            <a:off x="653625" y="261705"/>
            <a:ext cx="948267" cy="232242"/>
          </a:xfrm>
          <a:prstGeom prst="rect">
            <a:avLst/>
          </a:prstGeom>
          <a:noFill/>
          <a:ln>
            <a:noFill/>
          </a:ln>
        </p:spPr>
      </p:pic>
      <p:cxnSp>
        <p:nvCxnSpPr>
          <p:cNvPr id="643" name="Shape 643"/>
          <p:cNvCxnSpPr/>
          <p:nvPr/>
        </p:nvCxnSpPr>
        <p:spPr>
          <a:xfrm>
            <a:off x="0" y="377826"/>
            <a:ext cx="495600" cy="0"/>
          </a:xfrm>
          <a:prstGeom prst="straightConnector1">
            <a:avLst/>
          </a:prstGeom>
          <a:noFill/>
          <a:ln w="38100" cap="flat" cmpd="sng">
            <a:solidFill>
              <a:srgbClr val="0065A4"/>
            </a:solidFill>
            <a:prstDash val="solid"/>
            <a:miter lim="800000"/>
            <a:headEnd type="none" w="med" len="med"/>
            <a:tailEnd type="none" w="med" len="med"/>
          </a:ln>
        </p:spPr>
      </p:cxnSp>
    </p:spTree>
    <p:extLst>
      <p:ext uri="{BB962C8B-B14F-4D97-AF65-F5344CB8AC3E}">
        <p14:creationId xmlns:p14="http://schemas.microsoft.com/office/powerpoint/2010/main" val="36481045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Shape 645"/>
        <p:cNvGrpSpPr/>
        <p:nvPr/>
      </p:nvGrpSpPr>
      <p:grpSpPr>
        <a:xfrm>
          <a:off x="0" y="0"/>
          <a:ext cx="0" cy="0"/>
          <a:chOff x="0" y="0"/>
          <a:chExt cx="0" cy="0"/>
        </a:xfrm>
      </p:grpSpPr>
      <p:sp>
        <p:nvSpPr>
          <p:cNvPr id="646" name="Shape 646"/>
          <p:cNvSpPr/>
          <p:nvPr/>
        </p:nvSpPr>
        <p:spPr>
          <a:xfrm>
            <a:off x="0" y="0"/>
            <a:ext cx="12192000" cy="6858000"/>
          </a:xfrm>
          <a:prstGeom prst="rect">
            <a:avLst/>
          </a:prstGeom>
          <a:solidFill>
            <a:schemeClr val="dk2"/>
          </a:solidFill>
          <a:ln w="12700" cap="flat" cmpd="sng">
            <a:solidFill>
              <a:srgbClr val="004976"/>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dirty="0">
              <a:solidFill>
                <a:schemeClr val="lt1"/>
              </a:solidFill>
              <a:latin typeface="Arial (null)"/>
              <a:ea typeface="Calibri"/>
              <a:cs typeface="Calibri"/>
              <a:sym typeface="Calibri"/>
            </a:endParaRPr>
          </a:p>
        </p:txBody>
      </p:sp>
      <p:sp>
        <p:nvSpPr>
          <p:cNvPr id="647" name="Shape 647"/>
          <p:cNvSpPr txBox="1">
            <a:spLocks noGrp="1"/>
          </p:cNvSpPr>
          <p:nvPr>
            <p:ph type="title" hasCustomPrompt="1"/>
          </p:nvPr>
        </p:nvSpPr>
        <p:spPr>
          <a:xfrm>
            <a:off x="566605" y="3860746"/>
            <a:ext cx="10911200" cy="701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4400"/>
              <a:buFont typeface="Arial"/>
              <a:buNone/>
              <a:defRPr sz="4400" b="1" i="0" u="none" strike="noStrike" cap="none">
                <a:solidFill>
                  <a:schemeClr val="lt1"/>
                </a:solidFill>
                <a:latin typeface="+mj-lt"/>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r>
              <a:rPr lang="en-US" dirty="0"/>
              <a:t>Click to Add Transition Title</a:t>
            </a:r>
            <a:endParaRPr dirty="0"/>
          </a:p>
        </p:txBody>
      </p:sp>
      <p:sp>
        <p:nvSpPr>
          <p:cNvPr id="648" name="Shape 648"/>
          <p:cNvSpPr txBox="1">
            <a:spLocks noGrp="1"/>
          </p:cNvSpPr>
          <p:nvPr>
            <p:ph type="body" idx="1" hasCustomPrompt="1"/>
          </p:nvPr>
        </p:nvSpPr>
        <p:spPr>
          <a:xfrm>
            <a:off x="566605" y="4589464"/>
            <a:ext cx="10911200" cy="15003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rgbClr val="30A2B6"/>
              </a:buClr>
              <a:buSzPts val="2400"/>
              <a:buFont typeface="Arial"/>
              <a:buNone/>
              <a:defRPr sz="2400" b="0" i="0" u="none" strike="noStrike" cap="none">
                <a:solidFill>
                  <a:schemeClr val="lt1"/>
                </a:solidFill>
                <a:latin typeface="+mn-lt"/>
                <a:ea typeface="Arial"/>
                <a:cs typeface="Arial"/>
                <a:sym typeface="Arial"/>
              </a:defRPr>
            </a:lvl1pPr>
            <a:lvl2pPr marL="914353" marR="0" lvl="1" indent="-228588"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530" marR="0" lvl="2" indent="-228588"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706" marR="0" lvl="3" indent="-228588"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5883" marR="0" lvl="4" indent="-228588"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060" marR="0" lvl="5" indent="-228588"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236" marR="0" lvl="6" indent="-228588"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413" marR="0" lvl="7" indent="-228588"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590" marR="0" lvl="8" indent="-228588"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r>
              <a:rPr lang="en-US" dirty="0"/>
              <a:t>Click to Add Subtitle</a:t>
            </a:r>
            <a:endParaRPr dirty="0"/>
          </a:p>
        </p:txBody>
      </p:sp>
      <p:cxnSp>
        <p:nvCxnSpPr>
          <p:cNvPr id="649" name="Shape 649"/>
          <p:cNvCxnSpPr/>
          <p:nvPr/>
        </p:nvCxnSpPr>
        <p:spPr>
          <a:xfrm>
            <a:off x="1734859" y="377826"/>
            <a:ext cx="10457200" cy="0"/>
          </a:xfrm>
          <a:prstGeom prst="straightConnector1">
            <a:avLst/>
          </a:prstGeom>
          <a:noFill/>
          <a:ln w="38100" cap="flat" cmpd="sng">
            <a:solidFill>
              <a:srgbClr val="0065A4"/>
            </a:solidFill>
            <a:prstDash val="solid"/>
            <a:miter lim="800000"/>
            <a:headEnd type="none" w="med" len="med"/>
            <a:tailEnd type="none" w="med" len="med"/>
          </a:ln>
        </p:spPr>
      </p:cxnSp>
      <p:pic>
        <p:nvPicPr>
          <p:cNvPr id="650" name="Shape 650"/>
          <p:cNvPicPr preferRelativeResize="0"/>
          <p:nvPr/>
        </p:nvPicPr>
        <p:blipFill rotWithShape="1">
          <a:blip r:embed="rId2">
            <a:alphaModFix/>
          </a:blip>
          <a:srcRect/>
          <a:stretch/>
        </p:blipFill>
        <p:spPr>
          <a:xfrm>
            <a:off x="653625" y="261705"/>
            <a:ext cx="948267" cy="232242"/>
          </a:xfrm>
          <a:prstGeom prst="rect">
            <a:avLst/>
          </a:prstGeom>
          <a:noFill/>
          <a:ln>
            <a:noFill/>
          </a:ln>
        </p:spPr>
      </p:pic>
      <p:cxnSp>
        <p:nvCxnSpPr>
          <p:cNvPr id="651" name="Shape 651"/>
          <p:cNvCxnSpPr/>
          <p:nvPr/>
        </p:nvCxnSpPr>
        <p:spPr>
          <a:xfrm>
            <a:off x="0" y="377826"/>
            <a:ext cx="495600" cy="0"/>
          </a:xfrm>
          <a:prstGeom prst="straightConnector1">
            <a:avLst/>
          </a:prstGeom>
          <a:noFill/>
          <a:ln w="38100" cap="flat" cmpd="sng">
            <a:solidFill>
              <a:srgbClr val="0065A4"/>
            </a:solidFill>
            <a:prstDash val="solid"/>
            <a:miter lim="800000"/>
            <a:headEnd type="none" w="med" len="med"/>
            <a:tailEnd type="none" w="med" len="med"/>
          </a:ln>
        </p:spPr>
      </p:cxnSp>
      <p:cxnSp>
        <p:nvCxnSpPr>
          <p:cNvPr id="8" name="Shape 641">
            <a:extLst>
              <a:ext uri="{FF2B5EF4-FFF2-40B4-BE49-F238E27FC236}">
                <a16:creationId xmlns:a16="http://schemas.microsoft.com/office/drawing/2014/main" xmlns="" id="{9B20BA1B-887B-174C-8CB0-37B31B39113D}"/>
              </a:ext>
            </a:extLst>
          </p:cNvPr>
          <p:cNvCxnSpPr/>
          <p:nvPr/>
        </p:nvCxnSpPr>
        <p:spPr>
          <a:xfrm>
            <a:off x="1734859" y="368856"/>
            <a:ext cx="10457200" cy="0"/>
          </a:xfrm>
          <a:prstGeom prst="straightConnector1">
            <a:avLst/>
          </a:prstGeom>
          <a:noFill/>
          <a:ln w="38100" cap="flat" cmpd="sng">
            <a:solidFill>
              <a:schemeClr val="bg1"/>
            </a:solidFill>
            <a:prstDash val="solid"/>
            <a:miter lim="800000"/>
            <a:headEnd type="none" w="med" len="med"/>
            <a:tailEnd type="none" w="med" len="med"/>
          </a:ln>
        </p:spPr>
      </p:cxnSp>
      <p:pic>
        <p:nvPicPr>
          <p:cNvPr id="9" name="Shape 642">
            <a:extLst>
              <a:ext uri="{FF2B5EF4-FFF2-40B4-BE49-F238E27FC236}">
                <a16:creationId xmlns:a16="http://schemas.microsoft.com/office/drawing/2014/main" xmlns="" id="{13BCC4FB-204A-8745-BC9C-341852AB75B5}"/>
              </a:ext>
            </a:extLst>
          </p:cNvPr>
          <p:cNvPicPr preferRelativeResize="0"/>
          <p:nvPr/>
        </p:nvPicPr>
        <p:blipFill>
          <a:blip r:embed="rId3"/>
          <a:stretch>
            <a:fillRect/>
          </a:stretch>
        </p:blipFill>
        <p:spPr>
          <a:xfrm>
            <a:off x="653625" y="269840"/>
            <a:ext cx="948267" cy="198055"/>
          </a:xfrm>
          <a:prstGeom prst="rect">
            <a:avLst/>
          </a:prstGeom>
          <a:noFill/>
          <a:ln>
            <a:noFill/>
          </a:ln>
        </p:spPr>
      </p:pic>
      <p:cxnSp>
        <p:nvCxnSpPr>
          <p:cNvPr id="10" name="Shape 643">
            <a:extLst>
              <a:ext uri="{FF2B5EF4-FFF2-40B4-BE49-F238E27FC236}">
                <a16:creationId xmlns:a16="http://schemas.microsoft.com/office/drawing/2014/main" xmlns="" id="{6C972082-3B63-5443-BA2C-3601AA6CE345}"/>
              </a:ext>
            </a:extLst>
          </p:cNvPr>
          <p:cNvCxnSpPr/>
          <p:nvPr/>
        </p:nvCxnSpPr>
        <p:spPr>
          <a:xfrm>
            <a:off x="0" y="368856"/>
            <a:ext cx="495600" cy="0"/>
          </a:xfrm>
          <a:prstGeom prst="straightConnector1">
            <a:avLst/>
          </a:prstGeom>
          <a:noFill/>
          <a:ln w="38100" cap="flat" cmpd="sng">
            <a:solidFill>
              <a:schemeClr val="bg1"/>
            </a:solidFill>
            <a:prstDash val="solid"/>
            <a:miter lim="800000"/>
            <a:headEnd type="none" w="med" len="med"/>
            <a:tailEnd type="none" w="med" len="med"/>
          </a:ln>
        </p:spPr>
      </p:cxnSp>
      <p:cxnSp>
        <p:nvCxnSpPr>
          <p:cNvPr id="11" name="Shape 641">
            <a:extLst>
              <a:ext uri="{FF2B5EF4-FFF2-40B4-BE49-F238E27FC236}">
                <a16:creationId xmlns:a16="http://schemas.microsoft.com/office/drawing/2014/main" xmlns="" id="{88766948-B31C-AC46-BD49-7A210FA45BC8}"/>
              </a:ext>
            </a:extLst>
          </p:cNvPr>
          <p:cNvCxnSpPr/>
          <p:nvPr userDrawn="1"/>
        </p:nvCxnSpPr>
        <p:spPr>
          <a:xfrm>
            <a:off x="1734859" y="368856"/>
            <a:ext cx="10457200" cy="0"/>
          </a:xfrm>
          <a:prstGeom prst="straightConnector1">
            <a:avLst/>
          </a:prstGeom>
          <a:noFill/>
          <a:ln w="38100" cap="flat" cmpd="sng">
            <a:solidFill>
              <a:schemeClr val="bg1"/>
            </a:solidFill>
            <a:prstDash val="solid"/>
            <a:miter lim="800000"/>
            <a:headEnd type="none" w="med" len="med"/>
            <a:tailEnd type="none" w="med" len="med"/>
          </a:ln>
        </p:spPr>
      </p:cxnSp>
      <p:pic>
        <p:nvPicPr>
          <p:cNvPr id="12" name="Shape 642">
            <a:extLst>
              <a:ext uri="{FF2B5EF4-FFF2-40B4-BE49-F238E27FC236}">
                <a16:creationId xmlns:a16="http://schemas.microsoft.com/office/drawing/2014/main" xmlns="" id="{97781516-9DDB-B346-9BA4-A48471DD4D35}"/>
              </a:ext>
            </a:extLst>
          </p:cNvPr>
          <p:cNvPicPr preferRelativeResize="0"/>
          <p:nvPr userDrawn="1"/>
        </p:nvPicPr>
        <p:blipFill>
          <a:blip r:embed="rId3"/>
          <a:stretch>
            <a:fillRect/>
          </a:stretch>
        </p:blipFill>
        <p:spPr>
          <a:xfrm>
            <a:off x="653625" y="269840"/>
            <a:ext cx="948267" cy="198055"/>
          </a:xfrm>
          <a:prstGeom prst="rect">
            <a:avLst/>
          </a:prstGeom>
          <a:noFill/>
          <a:ln>
            <a:noFill/>
          </a:ln>
        </p:spPr>
      </p:pic>
      <p:cxnSp>
        <p:nvCxnSpPr>
          <p:cNvPr id="13" name="Shape 643">
            <a:extLst>
              <a:ext uri="{FF2B5EF4-FFF2-40B4-BE49-F238E27FC236}">
                <a16:creationId xmlns:a16="http://schemas.microsoft.com/office/drawing/2014/main" xmlns="" id="{C6F3FDED-D9DD-B348-9384-C4630989A30F}"/>
              </a:ext>
            </a:extLst>
          </p:cNvPr>
          <p:cNvCxnSpPr/>
          <p:nvPr userDrawn="1"/>
        </p:nvCxnSpPr>
        <p:spPr>
          <a:xfrm>
            <a:off x="0" y="368856"/>
            <a:ext cx="495600" cy="0"/>
          </a:xfrm>
          <a:prstGeom prst="straightConnector1">
            <a:avLst/>
          </a:prstGeom>
          <a:noFill/>
          <a:ln w="38100" cap="flat" cmpd="sng">
            <a:solidFill>
              <a:schemeClr val="bg1"/>
            </a:solidFill>
            <a:prstDash val="solid"/>
            <a:miter lim="800000"/>
            <a:headEnd type="none" w="med" len="med"/>
            <a:tailEnd type="none" w="med" len="med"/>
          </a:ln>
        </p:spPr>
      </p:cxnSp>
    </p:spTree>
    <p:extLst>
      <p:ext uri="{BB962C8B-B14F-4D97-AF65-F5344CB8AC3E}">
        <p14:creationId xmlns:p14="http://schemas.microsoft.com/office/powerpoint/2010/main" val="35952267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ransition Slide with Photo">
    <p:spTree>
      <p:nvGrpSpPr>
        <p:cNvPr id="1" name="Shape 619"/>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FE6C539D-87AC-C042-872B-C6450B6A7FE5}"/>
              </a:ext>
            </a:extLst>
          </p:cNvPr>
          <p:cNvSpPr>
            <a:spLocks noGrp="1"/>
          </p:cNvSpPr>
          <p:nvPr>
            <p:ph type="pic" sz="quarter" idx="10"/>
          </p:nvPr>
        </p:nvSpPr>
        <p:spPr>
          <a:xfrm>
            <a:off x="-83341" y="0"/>
            <a:ext cx="12450961" cy="4939234"/>
          </a:xfrm>
        </p:spPr>
        <p:txBody>
          <a:bodyPr/>
          <a:lstStyle>
            <a:lvl1pPr marL="35717" indent="0">
              <a:buNone/>
              <a:defRPr/>
            </a:lvl1pPr>
          </a:lstStyle>
          <a:p>
            <a:r>
              <a:rPr lang="en-US"/>
              <a:t>Click icon to add picture</a:t>
            </a:r>
            <a:endParaRPr lang="en-US" dirty="0"/>
          </a:p>
        </p:txBody>
      </p:sp>
      <p:sp>
        <p:nvSpPr>
          <p:cNvPr id="626" name="Shape 626"/>
          <p:cNvSpPr/>
          <p:nvPr/>
        </p:nvSpPr>
        <p:spPr>
          <a:xfrm>
            <a:off x="0" y="4872039"/>
            <a:ext cx="12192000" cy="1986000"/>
          </a:xfrm>
          <a:prstGeom prst="rect">
            <a:avLst/>
          </a:prstGeom>
          <a:solidFill>
            <a:srgbClr val="0065A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Arial"/>
              <a:ea typeface="Arial"/>
              <a:cs typeface="Arial"/>
              <a:sym typeface="Arial"/>
            </a:endParaRPr>
          </a:p>
        </p:txBody>
      </p:sp>
      <p:sp>
        <p:nvSpPr>
          <p:cNvPr id="620" name="Shape 620"/>
          <p:cNvSpPr/>
          <p:nvPr/>
        </p:nvSpPr>
        <p:spPr>
          <a:xfrm>
            <a:off x="0" y="4872039"/>
            <a:ext cx="12192000" cy="1986000"/>
          </a:xfrm>
          <a:prstGeom prst="rect">
            <a:avLst/>
          </a:prstGeom>
          <a:solidFill>
            <a:srgbClr val="0065A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Arial"/>
              <a:ea typeface="Arial"/>
              <a:cs typeface="Arial"/>
              <a:sym typeface="Arial"/>
            </a:endParaRPr>
          </a:p>
        </p:txBody>
      </p:sp>
      <p:cxnSp>
        <p:nvCxnSpPr>
          <p:cNvPr id="624" name="Shape 624"/>
          <p:cNvCxnSpPr/>
          <p:nvPr/>
        </p:nvCxnSpPr>
        <p:spPr>
          <a:xfrm>
            <a:off x="509237" y="5116967"/>
            <a:ext cx="0" cy="1450200"/>
          </a:xfrm>
          <a:prstGeom prst="straightConnector1">
            <a:avLst/>
          </a:prstGeom>
          <a:noFill/>
          <a:ln w="38100" cap="flat" cmpd="sng">
            <a:solidFill>
              <a:schemeClr val="lt1"/>
            </a:solidFill>
            <a:prstDash val="solid"/>
            <a:miter lim="800000"/>
            <a:headEnd type="none" w="med" len="med"/>
            <a:tailEnd type="none" w="med" len="med"/>
          </a:ln>
        </p:spPr>
      </p:cxnSp>
      <p:sp>
        <p:nvSpPr>
          <p:cNvPr id="625" name="Shape 625"/>
          <p:cNvSpPr txBox="1">
            <a:spLocks noGrp="1"/>
          </p:cNvSpPr>
          <p:nvPr>
            <p:ph type="subTitle" idx="1" hasCustomPrompt="1"/>
          </p:nvPr>
        </p:nvSpPr>
        <p:spPr>
          <a:xfrm>
            <a:off x="591092" y="5116966"/>
            <a:ext cx="11077999" cy="1450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30A2B6"/>
              </a:buClr>
              <a:buSzPts val="2200"/>
              <a:buFont typeface="Arial"/>
              <a:buNone/>
              <a:defRPr sz="4401" b="1" i="0" u="none" strike="noStrike" cap="none">
                <a:solidFill>
                  <a:schemeClr val="lt1"/>
                </a:solidFill>
                <a:latin typeface="+mj-lt"/>
                <a:ea typeface="Arial"/>
                <a:cs typeface="Arial"/>
                <a:sym typeface="Arial"/>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r>
              <a:rPr lang="en-US" dirty="0"/>
              <a:t>Click to Add Transition Title</a:t>
            </a:r>
            <a:endParaRPr dirty="0"/>
          </a:p>
        </p:txBody>
      </p:sp>
      <p:cxnSp>
        <p:nvCxnSpPr>
          <p:cNvPr id="629" name="Shape 629"/>
          <p:cNvCxnSpPr/>
          <p:nvPr/>
        </p:nvCxnSpPr>
        <p:spPr>
          <a:xfrm>
            <a:off x="509237" y="5116967"/>
            <a:ext cx="0" cy="1450200"/>
          </a:xfrm>
          <a:prstGeom prst="straightConnector1">
            <a:avLst/>
          </a:prstGeom>
          <a:noFill/>
          <a:ln w="38100" cap="flat" cmpd="sng">
            <a:solidFill>
              <a:schemeClr val="lt1"/>
            </a:solidFill>
            <a:prstDash val="solid"/>
            <a:miter lim="800000"/>
            <a:headEnd type="none" w="med" len="med"/>
            <a:tailEnd type="none" w="med" len="med"/>
          </a:ln>
        </p:spPr>
      </p:cxnSp>
    </p:spTree>
    <p:extLst>
      <p:ext uri="{BB962C8B-B14F-4D97-AF65-F5344CB8AC3E}">
        <p14:creationId xmlns:p14="http://schemas.microsoft.com/office/powerpoint/2010/main" val="19682985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hart with Pullout Number">
    <p:spTree>
      <p:nvGrpSpPr>
        <p:cNvPr id="1" name="Shape 652"/>
        <p:cNvGrpSpPr/>
        <p:nvPr/>
      </p:nvGrpSpPr>
      <p:grpSpPr>
        <a:xfrm>
          <a:off x="0" y="0"/>
          <a:ext cx="0" cy="0"/>
          <a:chOff x="0" y="0"/>
          <a:chExt cx="0" cy="0"/>
        </a:xfrm>
      </p:grpSpPr>
      <p:sp>
        <p:nvSpPr>
          <p:cNvPr id="653" name="Shape 653"/>
          <p:cNvSpPr txBox="1">
            <a:spLocks noGrp="1"/>
          </p:cNvSpPr>
          <p:nvPr>
            <p:ph type="body" idx="1"/>
          </p:nvPr>
        </p:nvSpPr>
        <p:spPr>
          <a:xfrm>
            <a:off x="567267" y="3636963"/>
            <a:ext cx="5128800" cy="208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30A2B6"/>
              </a:buClr>
              <a:buSzPts val="2800"/>
              <a:buFont typeface="Arial"/>
              <a:buNone/>
              <a:defRPr sz="2800" b="0" i="0" u="none" strike="noStrike" cap="none">
                <a:solidFill>
                  <a:schemeClr val="dk1"/>
                </a:solidFill>
                <a:latin typeface="+mn-lt"/>
                <a:ea typeface="Arial"/>
                <a:cs typeface="Arial"/>
                <a:sym typeface="Arial"/>
              </a:defRPr>
            </a:lvl1pPr>
            <a:lvl2pPr marL="914353" marR="0" lvl="1" indent="-228588"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530" marR="0" lvl="2" indent="-22858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706" marR="0" lvl="3" indent="-228588"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5883" marR="0" lvl="4" indent="-228588"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060" marR="0" lvl="5"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236" marR="0" lvl="6"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413" marR="0" lvl="7"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590" marR="0" lvl="8"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654" name="Shape 654"/>
          <p:cNvSpPr txBox="1">
            <a:spLocks noGrp="1"/>
          </p:cNvSpPr>
          <p:nvPr>
            <p:ph type="body" idx="2" hasCustomPrompt="1"/>
          </p:nvPr>
        </p:nvSpPr>
        <p:spPr>
          <a:xfrm>
            <a:off x="567267" y="2184400"/>
            <a:ext cx="5128800" cy="1097100"/>
          </a:xfrm>
          <a:prstGeom prst="rect">
            <a:avLst/>
          </a:prstGeom>
          <a:noFill/>
          <a:ln>
            <a:noFill/>
          </a:ln>
        </p:spPr>
        <p:txBody>
          <a:bodyPr spcFirstLastPara="1" wrap="square" lIns="91425" tIns="91425" rIns="91425" bIns="91425" anchor="t" anchorCtr="0"/>
          <a:lstStyle>
            <a:lvl1pPr marL="457177" marR="0" lvl="0" indent="-228588" algn="ctr" rtl="0">
              <a:lnSpc>
                <a:spcPct val="90000"/>
              </a:lnSpc>
              <a:spcBef>
                <a:spcPts val="1000"/>
              </a:spcBef>
              <a:spcAft>
                <a:spcPts val="0"/>
              </a:spcAft>
              <a:buClr>
                <a:srgbClr val="30A2B6"/>
              </a:buClr>
              <a:buSzPts val="7200"/>
              <a:buFont typeface="Arial"/>
              <a:buNone/>
              <a:defRPr sz="7200" b="1" i="0" u="none" strike="noStrike" cap="none">
                <a:solidFill>
                  <a:schemeClr val="lt2"/>
                </a:solidFill>
                <a:latin typeface="+mj-lt"/>
                <a:ea typeface="Arial"/>
                <a:cs typeface="Arial"/>
                <a:sym typeface="Arial"/>
              </a:defRPr>
            </a:lvl1pPr>
            <a:lvl2pPr marL="914353" marR="0" lvl="1" indent="-228588" algn="l" rtl="0">
              <a:lnSpc>
                <a:spcPct val="90000"/>
              </a:lnSpc>
              <a:spcBef>
                <a:spcPts val="500"/>
              </a:spcBef>
              <a:spcAft>
                <a:spcPts val="0"/>
              </a:spcAft>
              <a:buClr>
                <a:schemeClr val="lt2"/>
              </a:buClr>
              <a:buSzPts val="2400"/>
              <a:buFont typeface="Arial"/>
              <a:buNone/>
              <a:defRPr sz="2400" b="1" i="0" u="none" strike="noStrike" cap="none">
                <a:solidFill>
                  <a:schemeClr val="lt2"/>
                </a:solidFill>
                <a:latin typeface="Arial"/>
                <a:ea typeface="Arial"/>
                <a:cs typeface="Arial"/>
                <a:sym typeface="Arial"/>
              </a:defRPr>
            </a:lvl2pPr>
            <a:lvl3pPr marL="1371530" marR="0" lvl="2" indent="-228588" algn="l" rtl="0">
              <a:lnSpc>
                <a:spcPct val="90000"/>
              </a:lnSpc>
              <a:spcBef>
                <a:spcPts val="500"/>
              </a:spcBef>
              <a:spcAft>
                <a:spcPts val="0"/>
              </a:spcAft>
              <a:buClr>
                <a:schemeClr val="lt2"/>
              </a:buClr>
              <a:buSzPts val="2000"/>
              <a:buFont typeface="Arial"/>
              <a:buNone/>
              <a:defRPr sz="2000" b="1" i="0" u="none" strike="noStrike" cap="none">
                <a:solidFill>
                  <a:schemeClr val="lt2"/>
                </a:solidFill>
                <a:latin typeface="Arial"/>
                <a:ea typeface="Arial"/>
                <a:cs typeface="Arial"/>
                <a:sym typeface="Arial"/>
              </a:defRPr>
            </a:lvl3pPr>
            <a:lvl4pPr marL="1828706" marR="0" lvl="3" indent="-228588" algn="l" rtl="0">
              <a:lnSpc>
                <a:spcPct val="90000"/>
              </a:lnSpc>
              <a:spcBef>
                <a:spcPts val="500"/>
              </a:spcBef>
              <a:spcAft>
                <a:spcPts val="0"/>
              </a:spcAft>
              <a:buClr>
                <a:schemeClr val="lt2"/>
              </a:buClr>
              <a:buSzPts val="1800"/>
              <a:buFont typeface="Arial"/>
              <a:buNone/>
              <a:defRPr sz="1800" b="1" i="0" u="none" strike="noStrike" cap="none">
                <a:solidFill>
                  <a:schemeClr val="lt2"/>
                </a:solidFill>
                <a:latin typeface="Arial"/>
                <a:ea typeface="Arial"/>
                <a:cs typeface="Arial"/>
                <a:sym typeface="Arial"/>
              </a:defRPr>
            </a:lvl4pPr>
            <a:lvl5pPr marL="2285883" marR="0" lvl="4" indent="-228588" algn="l" rtl="0">
              <a:lnSpc>
                <a:spcPct val="90000"/>
              </a:lnSpc>
              <a:spcBef>
                <a:spcPts val="500"/>
              </a:spcBef>
              <a:spcAft>
                <a:spcPts val="0"/>
              </a:spcAft>
              <a:buClr>
                <a:schemeClr val="lt2"/>
              </a:buClr>
              <a:buSzPts val="1800"/>
              <a:buFont typeface="Arial"/>
              <a:buNone/>
              <a:defRPr sz="1800" b="1" i="0" u="none" strike="noStrike" cap="none">
                <a:solidFill>
                  <a:schemeClr val="lt2"/>
                </a:solidFill>
                <a:latin typeface="Arial"/>
                <a:ea typeface="Arial"/>
                <a:cs typeface="Arial"/>
                <a:sym typeface="Arial"/>
              </a:defRPr>
            </a:lvl5pPr>
            <a:lvl6pPr marL="2743060" marR="0" lvl="5"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236" marR="0" lvl="6"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413" marR="0" lvl="7"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590" marR="0" lvl="8"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t>##</a:t>
            </a:r>
            <a:endParaRPr dirty="0"/>
          </a:p>
        </p:txBody>
      </p:sp>
      <p:sp>
        <p:nvSpPr>
          <p:cNvPr id="655" name="Shape 655"/>
          <p:cNvSpPr txBox="1">
            <a:spLocks noGrp="1"/>
          </p:cNvSpPr>
          <p:nvPr>
            <p:ph type="title"/>
          </p:nvPr>
        </p:nvSpPr>
        <p:spPr>
          <a:xfrm>
            <a:off x="566603" y="760144"/>
            <a:ext cx="11102400" cy="1862035"/>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mj-lt"/>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r>
              <a:rPr lang="en-US"/>
              <a:t>Click to edit Master title style</a:t>
            </a:r>
            <a:endParaRPr dirty="0"/>
          </a:p>
        </p:txBody>
      </p:sp>
      <p:sp>
        <p:nvSpPr>
          <p:cNvPr id="656" name="Shape 656"/>
          <p:cNvSpPr txBox="1">
            <a:spLocks noGrp="1"/>
          </p:cNvSpPr>
          <p:nvPr>
            <p:ph type="body" idx="3"/>
          </p:nvPr>
        </p:nvSpPr>
        <p:spPr>
          <a:xfrm>
            <a:off x="566604" y="6418474"/>
            <a:ext cx="11102400" cy="3648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rgbClr val="30A2B6"/>
              </a:buClr>
              <a:buSzPts val="1000"/>
              <a:buFont typeface="Arial"/>
              <a:buNone/>
              <a:defRPr sz="1000" b="0" i="0" u="none" strike="noStrike" cap="none">
                <a:solidFill>
                  <a:schemeClr val="dk1"/>
                </a:solidFill>
                <a:latin typeface="+mn-lt"/>
                <a:ea typeface="Arial"/>
                <a:cs typeface="Arial"/>
                <a:sym typeface="Arial"/>
              </a:defRPr>
            </a:lvl1pPr>
            <a:lvl2pPr marL="914353" marR="0" lvl="1"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530" marR="0" lvl="2"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706" marR="0" lvl="3"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5883" marR="0" lvl="4"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060" marR="0" lvl="5"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236" marR="0" lvl="6"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413" marR="0" lvl="7"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590" marR="0" lvl="8"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657" name="Shape 657"/>
          <p:cNvSpPr>
            <a:spLocks noGrp="1"/>
          </p:cNvSpPr>
          <p:nvPr>
            <p:ph type="chart" idx="4"/>
          </p:nvPr>
        </p:nvSpPr>
        <p:spPr>
          <a:xfrm>
            <a:off x="6288619" y="1476375"/>
            <a:ext cx="5380400" cy="4819500"/>
          </a:xfrm>
          <a:prstGeom prst="rect">
            <a:avLst/>
          </a:prstGeom>
          <a:noFill/>
          <a:ln>
            <a:noFill/>
          </a:ln>
        </p:spPr>
        <p:txBody>
          <a:bodyPr spcFirstLastPara="1" wrap="square" lIns="91425" tIns="91425" rIns="91425" bIns="91425" anchor="t" anchorCtr="0"/>
          <a:lstStyle>
            <a:lvl1pPr marL="35717" marR="0" lvl="0" indent="0" algn="l" rtl="0">
              <a:lnSpc>
                <a:spcPct val="90000"/>
              </a:lnSpc>
              <a:spcBef>
                <a:spcPts val="1000"/>
              </a:spcBef>
              <a:spcAft>
                <a:spcPts val="0"/>
              </a:spcAft>
              <a:buClr>
                <a:srgbClr val="30A2B6"/>
              </a:buClr>
              <a:buSzPts val="2800"/>
              <a:buFont typeface="Arial"/>
              <a:buNone/>
              <a:defRPr sz="2800" b="0" i="0" u="none" strike="noStrike" cap="none">
                <a:solidFill>
                  <a:schemeClr val="dk1"/>
                </a:solidFill>
                <a:latin typeface="+mn-lt"/>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a:t>Click icon to add chart</a:t>
            </a:r>
            <a:endParaRPr dirty="0"/>
          </a:p>
        </p:txBody>
      </p:sp>
      <p:cxnSp>
        <p:nvCxnSpPr>
          <p:cNvPr id="658" name="Shape 658"/>
          <p:cNvCxnSpPr/>
          <p:nvPr/>
        </p:nvCxnSpPr>
        <p:spPr>
          <a:xfrm>
            <a:off x="1734859" y="377826"/>
            <a:ext cx="10457200" cy="0"/>
          </a:xfrm>
          <a:prstGeom prst="straightConnector1">
            <a:avLst/>
          </a:prstGeom>
          <a:noFill/>
          <a:ln w="38100" cap="flat" cmpd="sng">
            <a:solidFill>
              <a:srgbClr val="0065A4"/>
            </a:solidFill>
            <a:prstDash val="solid"/>
            <a:miter lim="800000"/>
            <a:headEnd type="none" w="med" len="med"/>
            <a:tailEnd type="none" w="med" len="med"/>
          </a:ln>
        </p:spPr>
      </p:cxnSp>
      <p:pic>
        <p:nvPicPr>
          <p:cNvPr id="659" name="Shape 659"/>
          <p:cNvPicPr preferRelativeResize="0"/>
          <p:nvPr/>
        </p:nvPicPr>
        <p:blipFill rotWithShape="1">
          <a:blip r:embed="rId2">
            <a:alphaModFix/>
          </a:blip>
          <a:srcRect/>
          <a:stretch/>
        </p:blipFill>
        <p:spPr>
          <a:xfrm>
            <a:off x="653625" y="261705"/>
            <a:ext cx="948267" cy="232242"/>
          </a:xfrm>
          <a:prstGeom prst="rect">
            <a:avLst/>
          </a:prstGeom>
          <a:noFill/>
          <a:ln>
            <a:noFill/>
          </a:ln>
        </p:spPr>
      </p:pic>
      <p:cxnSp>
        <p:nvCxnSpPr>
          <p:cNvPr id="660" name="Shape 660"/>
          <p:cNvCxnSpPr/>
          <p:nvPr/>
        </p:nvCxnSpPr>
        <p:spPr>
          <a:xfrm>
            <a:off x="0" y="377826"/>
            <a:ext cx="495600" cy="0"/>
          </a:xfrm>
          <a:prstGeom prst="straightConnector1">
            <a:avLst/>
          </a:prstGeom>
          <a:noFill/>
          <a:ln w="38100" cap="flat" cmpd="sng">
            <a:solidFill>
              <a:srgbClr val="0065A4"/>
            </a:solidFill>
            <a:prstDash val="solid"/>
            <a:miter lim="800000"/>
            <a:headEnd type="none" w="med" len="med"/>
            <a:tailEnd type="none" w="med" len="med"/>
          </a:ln>
        </p:spPr>
      </p:cxnSp>
    </p:spTree>
    <p:extLst>
      <p:ext uri="{BB962C8B-B14F-4D97-AF65-F5344CB8AC3E}">
        <p14:creationId xmlns:p14="http://schemas.microsoft.com/office/powerpoint/2010/main" val="22221058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hart &amp; Title - Vertical">
    <p:spTree>
      <p:nvGrpSpPr>
        <p:cNvPr id="1" name="Shape 661"/>
        <p:cNvGrpSpPr/>
        <p:nvPr/>
      </p:nvGrpSpPr>
      <p:grpSpPr>
        <a:xfrm>
          <a:off x="0" y="0"/>
          <a:ext cx="0" cy="0"/>
          <a:chOff x="0" y="0"/>
          <a:chExt cx="0" cy="0"/>
        </a:xfrm>
      </p:grpSpPr>
      <p:sp>
        <p:nvSpPr>
          <p:cNvPr id="662" name="Shape 662"/>
          <p:cNvSpPr txBox="1">
            <a:spLocks noGrp="1"/>
          </p:cNvSpPr>
          <p:nvPr>
            <p:ph type="title"/>
          </p:nvPr>
        </p:nvSpPr>
        <p:spPr>
          <a:xfrm>
            <a:off x="566604" y="610067"/>
            <a:ext cx="2995600" cy="576705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1800"/>
              <a:buFont typeface="Arial"/>
              <a:buNone/>
              <a:defRPr sz="3199" b="1" i="0" u="none" strike="noStrike" cap="none">
                <a:solidFill>
                  <a:schemeClr val="dk1"/>
                </a:solidFill>
                <a:latin typeface="+mj-lt"/>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r>
              <a:rPr lang="en-US"/>
              <a:t>Click to edit Master title style</a:t>
            </a:r>
            <a:endParaRPr dirty="0"/>
          </a:p>
        </p:txBody>
      </p:sp>
      <p:sp>
        <p:nvSpPr>
          <p:cNvPr id="663" name="Shape 663"/>
          <p:cNvSpPr>
            <a:spLocks noGrp="1"/>
          </p:cNvSpPr>
          <p:nvPr>
            <p:ph type="chart" idx="2"/>
          </p:nvPr>
        </p:nvSpPr>
        <p:spPr>
          <a:xfrm>
            <a:off x="3752852" y="627018"/>
            <a:ext cx="8178000" cy="5750100"/>
          </a:xfrm>
          <a:prstGeom prst="rect">
            <a:avLst/>
          </a:prstGeom>
          <a:noFill/>
          <a:ln>
            <a:noFill/>
          </a:ln>
        </p:spPr>
        <p:txBody>
          <a:bodyPr spcFirstLastPara="1" wrap="square" lIns="91425" tIns="91425" rIns="91425" bIns="91425" anchor="t" anchorCtr="0"/>
          <a:lstStyle>
            <a:lvl1pPr marL="35717" marR="0" lvl="0" indent="0" algn="l" rtl="0">
              <a:lnSpc>
                <a:spcPct val="90000"/>
              </a:lnSpc>
              <a:spcBef>
                <a:spcPts val="1000"/>
              </a:spcBef>
              <a:spcAft>
                <a:spcPts val="0"/>
              </a:spcAft>
              <a:buClr>
                <a:srgbClr val="30A2B6"/>
              </a:buClr>
              <a:buSzPts val="2800"/>
              <a:buFont typeface="Arial"/>
              <a:buNone/>
              <a:defRPr sz="2800" b="0" i="0" u="none" strike="noStrike" cap="none">
                <a:solidFill>
                  <a:schemeClr val="dk1"/>
                </a:solidFill>
                <a:latin typeface="+mn-lt"/>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a:t>Click icon to add chart</a:t>
            </a:r>
            <a:endParaRPr dirty="0"/>
          </a:p>
        </p:txBody>
      </p:sp>
      <p:sp>
        <p:nvSpPr>
          <p:cNvPr id="664" name="Shape 664"/>
          <p:cNvSpPr txBox="1">
            <a:spLocks noGrp="1"/>
          </p:cNvSpPr>
          <p:nvPr>
            <p:ph type="body" idx="1"/>
          </p:nvPr>
        </p:nvSpPr>
        <p:spPr>
          <a:xfrm>
            <a:off x="566604" y="6418474"/>
            <a:ext cx="11102400" cy="3648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rgbClr val="30A2B6"/>
              </a:buClr>
              <a:buSzPts val="1000"/>
              <a:buFont typeface="Arial"/>
              <a:buNone/>
              <a:defRPr sz="1000" b="0" i="0" u="none" strike="noStrike" cap="none">
                <a:solidFill>
                  <a:schemeClr val="dk1"/>
                </a:solidFill>
                <a:latin typeface="+mn-lt"/>
                <a:ea typeface="Arial"/>
                <a:cs typeface="Arial"/>
                <a:sym typeface="Arial"/>
              </a:defRPr>
            </a:lvl1pPr>
            <a:lvl2pPr marL="914353" marR="0" lvl="1"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530" marR="0" lvl="2"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706" marR="0" lvl="3"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5883" marR="0" lvl="4"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060" marR="0" lvl="5"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236" marR="0" lvl="6"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413" marR="0" lvl="7"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590" marR="0" lvl="8"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cxnSp>
        <p:nvCxnSpPr>
          <p:cNvPr id="665" name="Shape 665"/>
          <p:cNvCxnSpPr/>
          <p:nvPr/>
        </p:nvCxnSpPr>
        <p:spPr>
          <a:xfrm>
            <a:off x="1734859" y="377826"/>
            <a:ext cx="10457200" cy="0"/>
          </a:xfrm>
          <a:prstGeom prst="straightConnector1">
            <a:avLst/>
          </a:prstGeom>
          <a:noFill/>
          <a:ln w="38100" cap="flat" cmpd="sng">
            <a:solidFill>
              <a:srgbClr val="0065A4"/>
            </a:solidFill>
            <a:prstDash val="solid"/>
            <a:miter lim="800000"/>
            <a:headEnd type="none" w="med" len="med"/>
            <a:tailEnd type="none" w="med" len="med"/>
          </a:ln>
        </p:spPr>
      </p:cxnSp>
      <p:pic>
        <p:nvPicPr>
          <p:cNvPr id="666" name="Shape 666"/>
          <p:cNvPicPr preferRelativeResize="0"/>
          <p:nvPr/>
        </p:nvPicPr>
        <p:blipFill rotWithShape="1">
          <a:blip r:embed="rId2">
            <a:alphaModFix/>
          </a:blip>
          <a:srcRect/>
          <a:stretch/>
        </p:blipFill>
        <p:spPr>
          <a:xfrm>
            <a:off x="653625" y="261705"/>
            <a:ext cx="948267" cy="232242"/>
          </a:xfrm>
          <a:prstGeom prst="rect">
            <a:avLst/>
          </a:prstGeom>
          <a:noFill/>
          <a:ln>
            <a:noFill/>
          </a:ln>
        </p:spPr>
      </p:pic>
      <p:cxnSp>
        <p:nvCxnSpPr>
          <p:cNvPr id="667" name="Shape 667"/>
          <p:cNvCxnSpPr/>
          <p:nvPr/>
        </p:nvCxnSpPr>
        <p:spPr>
          <a:xfrm>
            <a:off x="0" y="377826"/>
            <a:ext cx="495600" cy="0"/>
          </a:xfrm>
          <a:prstGeom prst="straightConnector1">
            <a:avLst/>
          </a:prstGeom>
          <a:noFill/>
          <a:ln w="38100" cap="flat" cmpd="sng">
            <a:solidFill>
              <a:srgbClr val="0065A4"/>
            </a:solidFill>
            <a:prstDash val="solid"/>
            <a:miter lim="800000"/>
            <a:headEnd type="none" w="med" len="med"/>
            <a:tailEnd type="none" w="med" len="med"/>
          </a:ln>
        </p:spPr>
      </p:cxnSp>
    </p:spTree>
    <p:extLst>
      <p:ext uri="{BB962C8B-B14F-4D97-AF65-F5344CB8AC3E}">
        <p14:creationId xmlns:p14="http://schemas.microsoft.com/office/powerpoint/2010/main" val="37500123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ull Quote">
    <p:spTree>
      <p:nvGrpSpPr>
        <p:cNvPr id="1" name="Shape 668"/>
        <p:cNvGrpSpPr/>
        <p:nvPr/>
      </p:nvGrpSpPr>
      <p:grpSpPr>
        <a:xfrm>
          <a:off x="0" y="0"/>
          <a:ext cx="0" cy="0"/>
          <a:chOff x="0" y="0"/>
          <a:chExt cx="0" cy="0"/>
        </a:xfrm>
      </p:grpSpPr>
      <p:sp>
        <p:nvSpPr>
          <p:cNvPr id="669" name="Shape 669"/>
          <p:cNvSpPr txBox="1">
            <a:spLocks noGrp="1"/>
          </p:cNvSpPr>
          <p:nvPr>
            <p:ph type="title"/>
          </p:nvPr>
        </p:nvSpPr>
        <p:spPr>
          <a:xfrm>
            <a:off x="4554536" y="3093209"/>
            <a:ext cx="6646800" cy="9786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mj-lt"/>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r>
              <a:rPr lang="en-US"/>
              <a:t>Click to edit Master title style</a:t>
            </a:r>
            <a:endParaRPr dirty="0"/>
          </a:p>
        </p:txBody>
      </p:sp>
      <p:sp>
        <p:nvSpPr>
          <p:cNvPr id="670" name="Shape 670"/>
          <p:cNvSpPr txBox="1">
            <a:spLocks noGrp="1"/>
          </p:cNvSpPr>
          <p:nvPr>
            <p:ph type="body" idx="1"/>
          </p:nvPr>
        </p:nvSpPr>
        <p:spPr>
          <a:xfrm>
            <a:off x="4554535" y="4436811"/>
            <a:ext cx="6646800" cy="16068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30A2B6"/>
              </a:buClr>
              <a:buSzPts val="1600"/>
              <a:buFont typeface="Arial"/>
              <a:buNone/>
              <a:defRPr sz="1600" b="0" i="0" u="none" strike="noStrike" cap="none">
                <a:solidFill>
                  <a:schemeClr val="dk1"/>
                </a:solidFill>
                <a:latin typeface="+mn-lt"/>
                <a:ea typeface="Arial"/>
                <a:cs typeface="Arial"/>
                <a:sym typeface="Arial"/>
              </a:defRPr>
            </a:lvl1pPr>
            <a:lvl2pPr marL="914353" marR="0" lvl="1" indent="-228588"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530" marR="0" lvl="2"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706" marR="0" lvl="3" indent="-228588"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5883" marR="0" lvl="4" indent="-228588"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060" marR="0" lvl="5" indent="-228588"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236" marR="0" lvl="6" indent="-228588"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413" marR="0" lvl="7" indent="-228588"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590" marR="0" lvl="8" indent="-228588"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pPr lvl="0"/>
            <a:r>
              <a:rPr lang="en-US"/>
              <a:t>Edit Master text styles</a:t>
            </a:r>
          </a:p>
        </p:txBody>
      </p:sp>
      <p:pic>
        <p:nvPicPr>
          <p:cNvPr id="671" name="Shape 671"/>
          <p:cNvPicPr preferRelativeResize="0"/>
          <p:nvPr/>
        </p:nvPicPr>
        <p:blipFill rotWithShape="1">
          <a:blip r:embed="rId2">
            <a:alphaModFix/>
          </a:blip>
          <a:srcRect/>
          <a:stretch/>
        </p:blipFill>
        <p:spPr>
          <a:xfrm>
            <a:off x="751239" y="1294274"/>
            <a:ext cx="1967240" cy="1475430"/>
          </a:xfrm>
          <a:prstGeom prst="rect">
            <a:avLst/>
          </a:prstGeom>
          <a:noFill/>
          <a:ln>
            <a:noFill/>
          </a:ln>
        </p:spPr>
      </p:pic>
      <p:cxnSp>
        <p:nvCxnSpPr>
          <p:cNvPr id="672" name="Shape 672"/>
          <p:cNvCxnSpPr/>
          <p:nvPr/>
        </p:nvCxnSpPr>
        <p:spPr>
          <a:xfrm>
            <a:off x="1734859" y="377826"/>
            <a:ext cx="10457200" cy="0"/>
          </a:xfrm>
          <a:prstGeom prst="straightConnector1">
            <a:avLst/>
          </a:prstGeom>
          <a:noFill/>
          <a:ln w="38100" cap="flat" cmpd="sng">
            <a:solidFill>
              <a:srgbClr val="0065A4"/>
            </a:solidFill>
            <a:prstDash val="solid"/>
            <a:miter lim="800000"/>
            <a:headEnd type="none" w="med" len="med"/>
            <a:tailEnd type="none" w="med" len="med"/>
          </a:ln>
        </p:spPr>
      </p:cxnSp>
      <p:pic>
        <p:nvPicPr>
          <p:cNvPr id="673" name="Shape 673"/>
          <p:cNvPicPr preferRelativeResize="0"/>
          <p:nvPr/>
        </p:nvPicPr>
        <p:blipFill rotWithShape="1">
          <a:blip r:embed="rId3">
            <a:alphaModFix/>
          </a:blip>
          <a:srcRect/>
          <a:stretch/>
        </p:blipFill>
        <p:spPr>
          <a:xfrm>
            <a:off x="653625" y="261705"/>
            <a:ext cx="948267" cy="232242"/>
          </a:xfrm>
          <a:prstGeom prst="rect">
            <a:avLst/>
          </a:prstGeom>
          <a:noFill/>
          <a:ln>
            <a:noFill/>
          </a:ln>
        </p:spPr>
      </p:pic>
      <p:cxnSp>
        <p:nvCxnSpPr>
          <p:cNvPr id="674" name="Shape 674"/>
          <p:cNvCxnSpPr/>
          <p:nvPr/>
        </p:nvCxnSpPr>
        <p:spPr>
          <a:xfrm>
            <a:off x="0" y="377826"/>
            <a:ext cx="495600" cy="0"/>
          </a:xfrm>
          <a:prstGeom prst="straightConnector1">
            <a:avLst/>
          </a:prstGeom>
          <a:noFill/>
          <a:ln w="38100" cap="flat" cmpd="sng">
            <a:solidFill>
              <a:srgbClr val="0065A4"/>
            </a:solidFill>
            <a:prstDash val="solid"/>
            <a:miter lim="800000"/>
            <a:headEnd type="none" w="med" len="med"/>
            <a:tailEnd type="none" w="med" len="med"/>
          </a:ln>
        </p:spPr>
      </p:cxnSp>
    </p:spTree>
    <p:extLst>
      <p:ext uri="{BB962C8B-B14F-4D97-AF65-F5344CB8AC3E}">
        <p14:creationId xmlns:p14="http://schemas.microsoft.com/office/powerpoint/2010/main" val="24357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hoto">
    <p:spTree>
      <p:nvGrpSpPr>
        <p:cNvPr id="1" name="Shape 675"/>
        <p:cNvGrpSpPr/>
        <p:nvPr/>
      </p:nvGrpSpPr>
      <p:grpSpPr>
        <a:xfrm>
          <a:off x="0" y="0"/>
          <a:ext cx="0" cy="0"/>
          <a:chOff x="0" y="0"/>
          <a:chExt cx="0" cy="0"/>
        </a:xfrm>
      </p:grpSpPr>
      <p:sp>
        <p:nvSpPr>
          <p:cNvPr id="676" name="Shape 676"/>
          <p:cNvSpPr txBox="1">
            <a:spLocks noGrp="1"/>
          </p:cNvSpPr>
          <p:nvPr>
            <p:ph type="title"/>
          </p:nvPr>
        </p:nvSpPr>
        <p:spPr>
          <a:xfrm>
            <a:off x="566604" y="760143"/>
            <a:ext cx="4519200" cy="97860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mj-lt"/>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r>
              <a:rPr lang="en-US"/>
              <a:t>Click to edit Master title style</a:t>
            </a:r>
            <a:endParaRPr dirty="0"/>
          </a:p>
        </p:txBody>
      </p:sp>
      <p:sp>
        <p:nvSpPr>
          <p:cNvPr id="677" name="Shape 677"/>
          <p:cNvSpPr>
            <a:spLocks noGrp="1"/>
          </p:cNvSpPr>
          <p:nvPr>
            <p:ph type="pic" idx="2"/>
          </p:nvPr>
        </p:nvSpPr>
        <p:spPr>
          <a:xfrm>
            <a:off x="5608321" y="758260"/>
            <a:ext cx="6583600" cy="5376600"/>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rgbClr val="30A2B6"/>
              </a:buClr>
              <a:buSzPts val="3200"/>
              <a:buFont typeface="Arial"/>
              <a:buNone/>
              <a:defRPr sz="3200" b="0" i="0" u="none" strike="noStrike" cap="none">
                <a:solidFill>
                  <a:schemeClr val="dk1"/>
                </a:solidFill>
                <a:latin typeface="+mn-lt"/>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r>
              <a:rPr lang="en-US"/>
              <a:t>Click icon to add picture</a:t>
            </a:r>
            <a:endParaRPr dirty="0"/>
          </a:p>
        </p:txBody>
      </p:sp>
      <p:sp>
        <p:nvSpPr>
          <p:cNvPr id="678" name="Shape 678"/>
          <p:cNvSpPr txBox="1">
            <a:spLocks noGrp="1"/>
          </p:cNvSpPr>
          <p:nvPr>
            <p:ph type="body" idx="1"/>
          </p:nvPr>
        </p:nvSpPr>
        <p:spPr>
          <a:xfrm>
            <a:off x="566603" y="2360342"/>
            <a:ext cx="4519200" cy="38115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30A2B6"/>
              </a:buClr>
              <a:buSzPts val="2200"/>
              <a:buFont typeface="Arial"/>
              <a:buNone/>
              <a:defRPr sz="2200" b="0" i="0" u="none" strike="noStrike" cap="none">
                <a:solidFill>
                  <a:schemeClr val="dk1"/>
                </a:solidFill>
                <a:latin typeface="+mn-lt"/>
                <a:ea typeface="Arial"/>
                <a:cs typeface="Arial"/>
                <a:sym typeface="Arial"/>
              </a:defRPr>
            </a:lvl1pPr>
            <a:lvl2pPr marL="914353" marR="0" lvl="1" indent="-228588"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530" marR="0" lvl="2"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706" marR="0" lvl="3" indent="-228588"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5883" marR="0" lvl="4" indent="-228588"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060" marR="0" lvl="5" indent="-228588"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236" marR="0" lvl="6" indent="-228588"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413" marR="0" lvl="7" indent="-228588"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590" marR="0" lvl="8" indent="-228588"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679" name="Shape 679"/>
          <p:cNvSpPr txBox="1">
            <a:spLocks noGrp="1"/>
          </p:cNvSpPr>
          <p:nvPr>
            <p:ph type="body" idx="3"/>
          </p:nvPr>
        </p:nvSpPr>
        <p:spPr>
          <a:xfrm>
            <a:off x="566603" y="6418474"/>
            <a:ext cx="11154800" cy="3648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rgbClr val="30A2B6"/>
              </a:buClr>
              <a:buSzPts val="1000"/>
              <a:buFont typeface="Arial"/>
              <a:buNone/>
              <a:defRPr sz="1000" b="0" i="0" u="none" strike="noStrike" cap="none">
                <a:solidFill>
                  <a:schemeClr val="dk1"/>
                </a:solidFill>
                <a:latin typeface="Arial"/>
                <a:ea typeface="Arial"/>
                <a:cs typeface="Arial"/>
                <a:sym typeface="Arial"/>
              </a:defRPr>
            </a:lvl1pPr>
            <a:lvl2pPr marL="914353" marR="0" lvl="1"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530" marR="0" lvl="2"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706" marR="0" lvl="3"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5883" marR="0" lvl="4"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060" marR="0" lvl="5"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236" marR="0" lvl="6"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413" marR="0" lvl="7"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590" marR="0" lvl="8"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cxnSp>
        <p:nvCxnSpPr>
          <p:cNvPr id="680" name="Shape 680"/>
          <p:cNvCxnSpPr/>
          <p:nvPr/>
        </p:nvCxnSpPr>
        <p:spPr>
          <a:xfrm>
            <a:off x="1734859" y="377826"/>
            <a:ext cx="10457200" cy="0"/>
          </a:xfrm>
          <a:prstGeom prst="straightConnector1">
            <a:avLst/>
          </a:prstGeom>
          <a:noFill/>
          <a:ln w="38100" cap="flat" cmpd="sng">
            <a:solidFill>
              <a:srgbClr val="0065A4"/>
            </a:solidFill>
            <a:prstDash val="solid"/>
            <a:miter lim="800000"/>
            <a:headEnd type="none" w="med" len="med"/>
            <a:tailEnd type="none" w="med" len="med"/>
          </a:ln>
        </p:spPr>
      </p:cxnSp>
      <p:pic>
        <p:nvPicPr>
          <p:cNvPr id="681" name="Shape 681"/>
          <p:cNvPicPr preferRelativeResize="0"/>
          <p:nvPr/>
        </p:nvPicPr>
        <p:blipFill rotWithShape="1">
          <a:blip r:embed="rId2">
            <a:alphaModFix/>
          </a:blip>
          <a:srcRect/>
          <a:stretch/>
        </p:blipFill>
        <p:spPr>
          <a:xfrm>
            <a:off x="653625" y="261705"/>
            <a:ext cx="948267" cy="232242"/>
          </a:xfrm>
          <a:prstGeom prst="rect">
            <a:avLst/>
          </a:prstGeom>
          <a:noFill/>
          <a:ln>
            <a:noFill/>
          </a:ln>
        </p:spPr>
      </p:pic>
      <p:cxnSp>
        <p:nvCxnSpPr>
          <p:cNvPr id="682" name="Shape 682"/>
          <p:cNvCxnSpPr/>
          <p:nvPr/>
        </p:nvCxnSpPr>
        <p:spPr>
          <a:xfrm>
            <a:off x="0" y="377826"/>
            <a:ext cx="495600" cy="0"/>
          </a:xfrm>
          <a:prstGeom prst="straightConnector1">
            <a:avLst/>
          </a:prstGeom>
          <a:noFill/>
          <a:ln w="38100" cap="flat" cmpd="sng">
            <a:solidFill>
              <a:srgbClr val="0065A4"/>
            </a:solidFill>
            <a:prstDash val="solid"/>
            <a:miter lim="800000"/>
            <a:headEnd type="none" w="med" len="med"/>
            <a:tailEnd type="none" w="med" len="med"/>
          </a:ln>
        </p:spPr>
      </p:cxnSp>
    </p:spTree>
    <p:extLst>
      <p:ext uri="{BB962C8B-B14F-4D97-AF65-F5344CB8AC3E}">
        <p14:creationId xmlns:p14="http://schemas.microsoft.com/office/powerpoint/2010/main" val="2114775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Final Slide">
    <p:bg>
      <p:bgRef idx="1001">
        <a:schemeClr val="bg1"/>
      </p:bgRef>
    </p:bg>
    <p:spTree>
      <p:nvGrpSpPr>
        <p:cNvPr id="1" name="Shape 684"/>
        <p:cNvGrpSpPr/>
        <p:nvPr/>
      </p:nvGrpSpPr>
      <p:grpSpPr>
        <a:xfrm>
          <a:off x="0" y="0"/>
          <a:ext cx="0" cy="0"/>
          <a:chOff x="0" y="0"/>
          <a:chExt cx="0" cy="0"/>
        </a:xfrm>
      </p:grpSpPr>
      <p:sp>
        <p:nvSpPr>
          <p:cNvPr id="685" name="Shape 685"/>
          <p:cNvSpPr/>
          <p:nvPr/>
        </p:nvSpPr>
        <p:spPr>
          <a:xfrm>
            <a:off x="0" y="4872039"/>
            <a:ext cx="12192000" cy="1986000"/>
          </a:xfrm>
          <a:prstGeom prst="rect">
            <a:avLst/>
          </a:prstGeom>
          <a:solidFill>
            <a:srgbClr val="0065A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Arial"/>
              <a:ea typeface="Arial"/>
              <a:cs typeface="Arial"/>
              <a:sym typeface="Arial"/>
            </a:endParaRPr>
          </a:p>
        </p:txBody>
      </p:sp>
      <p:cxnSp>
        <p:nvCxnSpPr>
          <p:cNvPr id="686" name="Shape 686"/>
          <p:cNvCxnSpPr/>
          <p:nvPr/>
        </p:nvCxnSpPr>
        <p:spPr>
          <a:xfrm>
            <a:off x="0" y="1122363"/>
            <a:ext cx="12192000" cy="0"/>
          </a:xfrm>
          <a:prstGeom prst="straightConnector1">
            <a:avLst/>
          </a:prstGeom>
          <a:noFill/>
          <a:ln w="38100" cap="flat" cmpd="sng">
            <a:solidFill>
              <a:srgbClr val="0065A4"/>
            </a:solidFill>
            <a:prstDash val="solid"/>
            <a:miter lim="800000"/>
            <a:headEnd type="none" w="med" len="med"/>
            <a:tailEnd type="none" w="med" len="med"/>
          </a:ln>
        </p:spPr>
      </p:cxnSp>
      <p:pic>
        <p:nvPicPr>
          <p:cNvPr id="687" name="Shape 687"/>
          <p:cNvPicPr preferRelativeResize="0"/>
          <p:nvPr/>
        </p:nvPicPr>
        <p:blipFill rotWithShape="1">
          <a:blip r:embed="rId2">
            <a:alphaModFix/>
          </a:blip>
          <a:srcRect/>
          <a:stretch/>
        </p:blipFill>
        <p:spPr>
          <a:xfrm>
            <a:off x="549188" y="235782"/>
            <a:ext cx="3778253" cy="777091"/>
          </a:xfrm>
          <a:prstGeom prst="rect">
            <a:avLst/>
          </a:prstGeom>
          <a:noFill/>
          <a:ln>
            <a:noFill/>
          </a:ln>
        </p:spPr>
      </p:pic>
      <p:pic>
        <p:nvPicPr>
          <p:cNvPr id="688" name="Shape 688"/>
          <p:cNvPicPr preferRelativeResize="0"/>
          <p:nvPr/>
        </p:nvPicPr>
        <p:blipFill rotWithShape="1">
          <a:blip r:embed="rId3">
            <a:alphaModFix/>
          </a:blip>
          <a:srcRect/>
          <a:stretch/>
        </p:blipFill>
        <p:spPr>
          <a:xfrm>
            <a:off x="609600" y="4709161"/>
            <a:ext cx="10956544" cy="2148840"/>
          </a:xfrm>
          <a:prstGeom prst="rect">
            <a:avLst/>
          </a:prstGeom>
          <a:noFill/>
          <a:ln>
            <a:noFill/>
          </a:ln>
        </p:spPr>
      </p:pic>
      <p:sp>
        <p:nvSpPr>
          <p:cNvPr id="689" name="Shape 689"/>
          <p:cNvSpPr txBox="1"/>
          <p:nvPr/>
        </p:nvSpPr>
        <p:spPr>
          <a:xfrm>
            <a:off x="617800" y="1604565"/>
            <a:ext cx="10956400"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dirty="0">
                <a:solidFill>
                  <a:schemeClr val="dk1"/>
                </a:solidFill>
                <a:latin typeface="Arial"/>
                <a:ea typeface="Arial"/>
                <a:cs typeface="Arial"/>
                <a:sym typeface="Arial"/>
              </a:rPr>
              <a:t>Thank </a:t>
            </a:r>
            <a:r>
              <a:rPr lang="en-US" sz="4400" b="1" dirty="0">
                <a:solidFill>
                  <a:schemeClr val="dk1"/>
                </a:solidFill>
                <a:latin typeface="+mj-lt"/>
                <a:ea typeface="Arial"/>
                <a:cs typeface="Arial"/>
                <a:sym typeface="Arial"/>
              </a:rPr>
              <a:t>you</a:t>
            </a:r>
            <a:r>
              <a:rPr lang="en-US" sz="4400" b="1" dirty="0">
                <a:solidFill>
                  <a:schemeClr val="dk1"/>
                </a:solidFill>
                <a:latin typeface="Arial"/>
                <a:ea typeface="Arial"/>
                <a:cs typeface="Arial"/>
                <a:sym typeface="Arial"/>
              </a:rPr>
              <a:t>!</a:t>
            </a:r>
            <a:endParaRPr sz="1100" b="0" i="0" dirty="0">
              <a:latin typeface="Arial (null)"/>
            </a:endParaRPr>
          </a:p>
        </p:txBody>
      </p:sp>
      <p:sp>
        <p:nvSpPr>
          <p:cNvPr id="8" name="Shape 655">
            <a:extLst>
              <a:ext uri="{FF2B5EF4-FFF2-40B4-BE49-F238E27FC236}">
                <a16:creationId xmlns:a16="http://schemas.microsoft.com/office/drawing/2014/main" xmlns="" id="{EF89A762-5238-7F40-81D4-E623241D55F9}"/>
              </a:ext>
            </a:extLst>
          </p:cNvPr>
          <p:cNvSpPr txBox="1">
            <a:spLocks noGrp="1"/>
          </p:cNvSpPr>
          <p:nvPr>
            <p:ph type="title" hasCustomPrompt="1"/>
          </p:nvPr>
        </p:nvSpPr>
        <p:spPr>
          <a:xfrm>
            <a:off x="617799" y="2467753"/>
            <a:ext cx="11102400" cy="1862035"/>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mj-lt"/>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r>
              <a:rPr lang="en-US" dirty="0"/>
              <a:t>Presenter’s contact information goes here</a:t>
            </a:r>
            <a:endParaRPr dirty="0"/>
          </a:p>
        </p:txBody>
      </p:sp>
    </p:spTree>
    <p:extLst>
      <p:ext uri="{BB962C8B-B14F-4D97-AF65-F5344CB8AC3E}">
        <p14:creationId xmlns:p14="http://schemas.microsoft.com/office/powerpoint/2010/main" val="3719138522"/>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Rectangle 7"/>
          <p:cNvSpPr/>
          <p:nvPr userDrawn="1"/>
        </p:nvSpPr>
        <p:spPr bwMode="auto">
          <a:xfrm>
            <a:off x="446623" y="2379667"/>
            <a:ext cx="5306484" cy="3831591"/>
          </a:xfrm>
          <a:prstGeom prst="rect">
            <a:avLst/>
          </a:prstGeom>
          <a:noFill/>
          <a:ln w="3175" cap="flat" cmpd="sng" algn="ctr">
            <a:solidFill>
              <a:srgbClr val="141313"/>
            </a:solidFill>
            <a:prstDash val="solid"/>
            <a:round/>
            <a:headEnd type="none" w="med" len="med"/>
            <a:tailEnd type="none" w="med" len="med"/>
          </a:ln>
          <a:effectLst/>
        </p:spPr>
        <p:txBody>
          <a:bodyPr>
            <a:prstTxWarp prst="textNoShape">
              <a:avLst/>
            </a:prstTxWarp>
          </a:bodyPr>
          <a:lstStyle/>
          <a:p>
            <a:pPr>
              <a:defRPr/>
            </a:pPr>
            <a:endParaRPr lang="en-US" sz="1100"/>
          </a:p>
        </p:txBody>
      </p:sp>
      <p:sp>
        <p:nvSpPr>
          <p:cNvPr id="10" name="Rectangle 9"/>
          <p:cNvSpPr/>
          <p:nvPr userDrawn="1"/>
        </p:nvSpPr>
        <p:spPr bwMode="auto">
          <a:xfrm>
            <a:off x="6112941" y="2113915"/>
            <a:ext cx="5306483" cy="4097338"/>
          </a:xfrm>
          <a:prstGeom prst="rect">
            <a:avLst/>
          </a:prstGeom>
          <a:noFill/>
          <a:ln w="3175" cap="flat" cmpd="sng" algn="ctr">
            <a:solidFill>
              <a:srgbClr val="141313"/>
            </a:solidFill>
            <a:prstDash val="solid"/>
            <a:round/>
            <a:headEnd type="none" w="med" len="med"/>
            <a:tailEnd type="none" w="med" len="med"/>
          </a:ln>
          <a:effectLst/>
        </p:spPr>
        <p:txBody>
          <a:bodyPr>
            <a:prstTxWarp prst="textNoShape">
              <a:avLst/>
            </a:prstTxWarp>
          </a:bodyPr>
          <a:lstStyle/>
          <a:p>
            <a:pPr>
              <a:defRPr/>
            </a:pPr>
            <a:endParaRPr lang="en-US" sz="1100"/>
          </a:p>
        </p:txBody>
      </p:sp>
      <p:sp>
        <p:nvSpPr>
          <p:cNvPr id="9" name="Text Placeholder 4"/>
          <p:cNvSpPr>
            <a:spLocks noGrp="1"/>
          </p:cNvSpPr>
          <p:nvPr>
            <p:ph type="body" sz="quarter" idx="11"/>
          </p:nvPr>
        </p:nvSpPr>
        <p:spPr>
          <a:xfrm>
            <a:off x="6113642" y="2415328"/>
            <a:ext cx="5305779" cy="3794654"/>
          </a:xfrm>
          <a:ln>
            <a:noFill/>
          </a:ln>
        </p:spPr>
        <p:txBody>
          <a:bodyPr/>
          <a:lstStyle>
            <a:lvl1pPr>
              <a:buClr>
                <a:schemeClr val="bg2"/>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46619" y="762000"/>
            <a:ext cx="10986348" cy="1143000"/>
          </a:xfrm>
        </p:spPr>
        <p:txBody>
          <a:bodyPr anchor="ctr"/>
          <a:lstStyle/>
          <a:p>
            <a:r>
              <a:rPr lang="en-US" dirty="0"/>
              <a:t>Click to edit Master title style</a:t>
            </a:r>
          </a:p>
        </p:txBody>
      </p:sp>
      <p:sp>
        <p:nvSpPr>
          <p:cNvPr id="5" name="Text Placeholder 4"/>
          <p:cNvSpPr>
            <a:spLocks noGrp="1"/>
          </p:cNvSpPr>
          <p:nvPr>
            <p:ph type="body" sz="quarter" idx="10"/>
          </p:nvPr>
        </p:nvSpPr>
        <p:spPr>
          <a:xfrm>
            <a:off x="446618" y="2415328"/>
            <a:ext cx="5305779" cy="3804814"/>
          </a:xfrm>
          <a:ln>
            <a:noFill/>
          </a:ln>
        </p:spPr>
        <p:txBody>
          <a:bodyPr/>
          <a:lstStyle>
            <a:lvl1pPr>
              <a:buClr>
                <a:schemeClr val="bg2"/>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2" hasCustomPrompt="1"/>
          </p:nvPr>
        </p:nvSpPr>
        <p:spPr>
          <a:xfrm>
            <a:off x="446618" y="2113928"/>
            <a:ext cx="5305779" cy="306387"/>
          </a:xfrm>
          <a:solidFill>
            <a:srgbClr val="0065A4"/>
          </a:solidFill>
          <a:ln>
            <a:noFill/>
          </a:ln>
        </p:spPr>
        <p:txBody>
          <a:bodyPr anchor="ctr"/>
          <a:lstStyle>
            <a:lvl1pPr marL="284149" indent="-111119" algn="l">
              <a:buFontTx/>
              <a:buNone/>
              <a:defRPr sz="1200">
                <a:solidFill>
                  <a:schemeClr val="bg1"/>
                </a:solidFill>
              </a:defRPr>
            </a:lvl1pPr>
          </a:lstStyle>
          <a:p>
            <a:pPr lvl="0"/>
            <a:r>
              <a:rPr lang="en-US" dirty="0"/>
              <a:t>CLICK TO EDIT MASTER TEXT STYLES</a:t>
            </a:r>
          </a:p>
        </p:txBody>
      </p:sp>
      <p:sp>
        <p:nvSpPr>
          <p:cNvPr id="12" name="Text Placeholder 6"/>
          <p:cNvSpPr>
            <a:spLocks noGrp="1"/>
          </p:cNvSpPr>
          <p:nvPr>
            <p:ph type="body" sz="quarter" idx="13" hasCustomPrompt="1"/>
          </p:nvPr>
        </p:nvSpPr>
        <p:spPr>
          <a:xfrm>
            <a:off x="6113642" y="2113928"/>
            <a:ext cx="5305779" cy="306387"/>
          </a:xfrm>
          <a:solidFill>
            <a:srgbClr val="0065A4"/>
          </a:solidFill>
          <a:ln>
            <a:noFill/>
          </a:ln>
        </p:spPr>
        <p:txBody>
          <a:bodyPr anchor="ctr"/>
          <a:lstStyle>
            <a:lvl1pPr marL="346057" indent="-234938" algn="l">
              <a:buFontTx/>
              <a:buNone/>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536294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ADE5D2-59D5-4E77-9BA0-3B698AF8B624}"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4FCF7-7ABB-4C1E-BFDE-33B3040614F3}" type="slidenum">
              <a:rPr lang="en-US" smtClean="0"/>
              <a:t>‹#›</a:t>
            </a:fld>
            <a:endParaRPr lang="en-US"/>
          </a:p>
        </p:txBody>
      </p:sp>
    </p:spTree>
    <p:extLst>
      <p:ext uri="{BB962C8B-B14F-4D97-AF65-F5344CB8AC3E}">
        <p14:creationId xmlns:p14="http://schemas.microsoft.com/office/powerpoint/2010/main" val="11650932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12" name="Rectangle 11"/>
          <p:cNvSpPr/>
          <p:nvPr userDrawn="1"/>
        </p:nvSpPr>
        <p:spPr bwMode="auto">
          <a:xfrm>
            <a:off x="0" y="0"/>
            <a:ext cx="12192000" cy="6858000"/>
          </a:xfrm>
          <a:prstGeom prst="rect">
            <a:avLst/>
          </a:prstGeom>
          <a:solidFill>
            <a:srgbClr val="0065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53"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3074" name="Rectangle 2"/>
          <p:cNvSpPr>
            <a:spLocks noGrp="1" noChangeArrowheads="1"/>
          </p:cNvSpPr>
          <p:nvPr>
            <p:ph type="ctrTitle"/>
          </p:nvPr>
        </p:nvSpPr>
        <p:spPr>
          <a:xfrm>
            <a:off x="446619" y="750887"/>
            <a:ext cx="10972800" cy="3851276"/>
          </a:xfrm>
        </p:spPr>
        <p:txBody>
          <a:bodyPr anchor="t"/>
          <a:lstStyle>
            <a:lvl1pPr>
              <a:spcBef>
                <a:spcPts val="0"/>
              </a:spcBef>
              <a:defRPr sz="6000">
                <a:solidFill>
                  <a:schemeClr val="bg1"/>
                </a:solidFill>
              </a:defRPr>
            </a:lvl1pPr>
          </a:lstStyle>
          <a:p>
            <a:r>
              <a:rPr lang="en-US" dirty="0"/>
              <a:t>Click to edit Master title style</a:t>
            </a:r>
          </a:p>
        </p:txBody>
      </p:sp>
      <p:sp>
        <p:nvSpPr>
          <p:cNvPr id="3075" name="Rectangle 3"/>
          <p:cNvSpPr>
            <a:spLocks noGrp="1" noChangeArrowheads="1"/>
          </p:cNvSpPr>
          <p:nvPr>
            <p:ph type="subTitle" idx="1"/>
          </p:nvPr>
        </p:nvSpPr>
        <p:spPr>
          <a:xfrm>
            <a:off x="446616" y="4602176"/>
            <a:ext cx="7134579" cy="879475"/>
          </a:xfrm>
        </p:spPr>
        <p:txBody>
          <a:bodyPr/>
          <a:lstStyle>
            <a:lvl1pPr marL="0" indent="0">
              <a:spcAft>
                <a:spcPts val="600"/>
              </a:spcAft>
              <a:buFontTx/>
              <a:buNone/>
              <a:defRPr sz="2000" b="1">
                <a:solidFill>
                  <a:schemeClr val="bg1"/>
                </a:solidFill>
              </a:defRPr>
            </a:lvl1pPr>
          </a:lstStyle>
          <a:p>
            <a:r>
              <a:rPr lang="en-US" dirty="0"/>
              <a:t>Click to edit Master subtitle style</a:t>
            </a:r>
          </a:p>
        </p:txBody>
      </p:sp>
      <p:sp>
        <p:nvSpPr>
          <p:cNvPr id="10" name="Rectangle 9"/>
          <p:cNvSpPr/>
          <p:nvPr userDrawn="1"/>
        </p:nvSpPr>
        <p:spPr bwMode="auto">
          <a:xfrm>
            <a:off x="609600" y="528320"/>
            <a:ext cx="10972800" cy="172720"/>
          </a:xfrm>
          <a:prstGeom prst="rect">
            <a:avLst/>
          </a:prstGeom>
          <a:solidFill>
            <a:srgbClr val="14131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53"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38660728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D4A6FB-AF2C-D542-9282-6582F202F4FE}" type="datetimeFigureOut">
              <a:rPr lang="en-US" smtClean="0">
                <a:solidFill>
                  <a:prstClr val="black">
                    <a:tint val="75000"/>
                  </a:prstClr>
                </a:solidFill>
              </a:rPr>
              <a:pPr/>
              <a:t>2/21/2019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62E0AB-8537-6841-9166-EF429E2CE0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9229332"/>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D4A6FB-AF2C-D542-9282-6582F202F4FE}" type="datetimeFigureOut">
              <a:rPr lang="en-US" smtClean="0">
                <a:solidFill>
                  <a:prstClr val="black">
                    <a:tint val="75000"/>
                  </a:prstClr>
                </a:solidFill>
              </a:rPr>
              <a:pPr/>
              <a:t>2/21/2019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62E0AB-8537-6841-9166-EF429E2CE0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260688"/>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3"/>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71"/>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D4A6FB-AF2C-D542-9282-6582F202F4FE}" type="datetimeFigureOut">
              <a:rPr lang="en-US" smtClean="0">
                <a:solidFill>
                  <a:prstClr val="black">
                    <a:tint val="75000"/>
                  </a:prstClr>
                </a:solidFill>
              </a:rPr>
              <a:pPr/>
              <a:t>2/21/2019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62E0AB-8537-6841-9166-EF429E2CE0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665906"/>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D4A6FB-AF2C-D542-9282-6582F202F4FE}" type="datetimeFigureOut">
              <a:rPr lang="en-US" smtClean="0">
                <a:solidFill>
                  <a:prstClr val="black">
                    <a:tint val="75000"/>
                  </a:prstClr>
                </a:solidFill>
              </a:rPr>
              <a:pPr/>
              <a:t>2/21/2019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62E0AB-8537-6841-9166-EF429E2CE0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554838"/>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D4A6FB-AF2C-D542-9282-6582F202F4FE}" type="datetimeFigureOut">
              <a:rPr lang="en-US" smtClean="0">
                <a:solidFill>
                  <a:prstClr val="black">
                    <a:tint val="75000"/>
                  </a:prstClr>
                </a:solidFill>
              </a:rPr>
              <a:pPr/>
              <a:t>2/21/2019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A62E0AB-8537-6841-9166-EF429E2CE0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8923903"/>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D4A6FB-AF2C-D542-9282-6582F202F4FE}" type="datetimeFigureOut">
              <a:rPr lang="en-US" smtClean="0">
                <a:solidFill>
                  <a:prstClr val="black">
                    <a:tint val="75000"/>
                  </a:prstClr>
                </a:solidFill>
              </a:rPr>
              <a:pPr/>
              <a:t>2/21/2019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A62E0AB-8537-6841-9166-EF429E2CE0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3397025"/>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D4A6FB-AF2C-D542-9282-6582F202F4FE}" type="datetimeFigureOut">
              <a:rPr lang="en-US" smtClean="0">
                <a:solidFill>
                  <a:prstClr val="black">
                    <a:tint val="75000"/>
                  </a:prstClr>
                </a:solidFill>
              </a:rPr>
              <a:pPr/>
              <a:t>2/21/2019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A62E0AB-8537-6841-9166-EF429E2CE0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9629132"/>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D4A6FB-AF2C-D542-9282-6582F202F4FE}" type="datetimeFigureOut">
              <a:rPr lang="en-US" smtClean="0">
                <a:solidFill>
                  <a:prstClr val="black">
                    <a:tint val="75000"/>
                  </a:prstClr>
                </a:solidFill>
              </a:rPr>
              <a:pPr/>
              <a:t>2/21/2019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62E0AB-8537-6841-9166-EF429E2CE0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99997"/>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D4A6FB-AF2C-D542-9282-6582F202F4FE}" type="datetimeFigureOut">
              <a:rPr lang="en-US" smtClean="0">
                <a:solidFill>
                  <a:prstClr val="black">
                    <a:tint val="75000"/>
                  </a:prstClr>
                </a:solidFill>
              </a:rPr>
              <a:pPr/>
              <a:t>2/21/2019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62E0AB-8537-6841-9166-EF429E2CE0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3301338"/>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ADE5D2-59D5-4E77-9BA0-3B698AF8B624}" type="datetimeFigureOut">
              <a:rPr lang="en-US" smtClean="0"/>
              <a:t>2/21/2019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44FCF7-7ABB-4C1E-BFDE-33B3040614F3}" type="slidenum">
              <a:rPr lang="en-US" smtClean="0"/>
              <a:t>‹#›</a:t>
            </a:fld>
            <a:endParaRPr lang="en-US"/>
          </a:p>
        </p:txBody>
      </p:sp>
    </p:spTree>
    <p:extLst>
      <p:ext uri="{BB962C8B-B14F-4D97-AF65-F5344CB8AC3E}">
        <p14:creationId xmlns:p14="http://schemas.microsoft.com/office/powerpoint/2010/main" val="36730639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D4A6FB-AF2C-D542-9282-6582F202F4FE}" type="datetimeFigureOut">
              <a:rPr lang="en-US" smtClean="0">
                <a:solidFill>
                  <a:prstClr val="black">
                    <a:tint val="75000"/>
                  </a:prstClr>
                </a:solidFill>
              </a:rPr>
              <a:pPr/>
              <a:t>2/21/2019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62E0AB-8537-6841-9166-EF429E2CE0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603727"/>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D4A6FB-AF2C-D542-9282-6582F202F4FE}" type="datetimeFigureOut">
              <a:rPr lang="en-US" smtClean="0">
                <a:solidFill>
                  <a:prstClr val="black">
                    <a:tint val="75000"/>
                  </a:prstClr>
                </a:solidFill>
              </a:rPr>
              <a:pPr/>
              <a:t>2/21/2019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62E0AB-8537-6841-9166-EF429E2CE0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5766917"/>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D4A6FB-AF2C-D542-9282-6582F202F4FE}" type="datetimeFigureOut">
              <a:rPr lang="en-US" smtClean="0">
                <a:solidFill>
                  <a:prstClr val="black">
                    <a:tint val="75000"/>
                  </a:prstClr>
                </a:solidFill>
              </a:rPr>
              <a:pPr/>
              <a:t>2/21/2019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62E0AB-8537-6841-9166-EF429E2CE0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851289"/>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D4A6FB-AF2C-D542-9282-6582F202F4FE}" type="datetimeFigureOut">
              <a:rPr lang="en-US" smtClean="0">
                <a:solidFill>
                  <a:prstClr val="black">
                    <a:tint val="75000"/>
                  </a:prstClr>
                </a:solidFill>
              </a:rPr>
              <a:pPr/>
              <a:t>2/21/2019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62E0AB-8537-6841-9166-EF429E2CE0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600048"/>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D4A6FB-AF2C-D542-9282-6582F202F4FE}" type="datetimeFigureOut">
              <a:rPr lang="en-US" smtClean="0">
                <a:solidFill>
                  <a:prstClr val="black">
                    <a:tint val="75000"/>
                  </a:prstClr>
                </a:solidFill>
              </a:rPr>
              <a:pPr/>
              <a:t>2/21/2019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62E0AB-8537-6841-9166-EF429E2CE0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8717881"/>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D4A6FB-AF2C-D542-9282-6582F202F4FE}" type="datetimeFigureOut">
              <a:rPr lang="en-US" smtClean="0">
                <a:solidFill>
                  <a:prstClr val="black">
                    <a:tint val="75000"/>
                  </a:prstClr>
                </a:solidFill>
              </a:rPr>
              <a:pPr/>
              <a:t>2/21/2019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62E0AB-8537-6841-9166-EF429E2CE0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4630711"/>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D4A6FB-AF2C-D542-9282-6582F202F4FE}" type="datetimeFigureOut">
              <a:rPr lang="en-US" smtClean="0">
                <a:solidFill>
                  <a:prstClr val="black">
                    <a:tint val="75000"/>
                  </a:prstClr>
                </a:solidFill>
              </a:rPr>
              <a:pPr/>
              <a:t>2/21/2019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A62E0AB-8537-6841-9166-EF429E2CE0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3879436"/>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D4A6FB-AF2C-D542-9282-6582F202F4FE}" type="datetimeFigureOut">
              <a:rPr lang="en-US" smtClean="0">
                <a:solidFill>
                  <a:prstClr val="black">
                    <a:tint val="75000"/>
                  </a:prstClr>
                </a:solidFill>
              </a:rPr>
              <a:pPr/>
              <a:t>2/21/2019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A62E0AB-8537-6841-9166-EF429E2CE0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966980"/>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D4A6FB-AF2C-D542-9282-6582F202F4FE}" type="datetimeFigureOut">
              <a:rPr lang="en-US" smtClean="0">
                <a:solidFill>
                  <a:prstClr val="black">
                    <a:tint val="75000"/>
                  </a:prstClr>
                </a:solidFill>
              </a:rPr>
              <a:pPr/>
              <a:t>2/21/2019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A62E0AB-8537-6841-9166-EF429E2CE0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671084"/>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D4A6FB-AF2C-D542-9282-6582F202F4FE}" type="datetimeFigureOut">
              <a:rPr lang="en-US" smtClean="0">
                <a:solidFill>
                  <a:prstClr val="black">
                    <a:tint val="75000"/>
                  </a:prstClr>
                </a:solidFill>
              </a:rPr>
              <a:pPr/>
              <a:t>2/21/2019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62E0AB-8537-6841-9166-EF429E2CE0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4372288"/>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ADE5D2-59D5-4E77-9BA0-3B698AF8B624}" type="datetimeFigureOut">
              <a:rPr lang="en-US" smtClean="0"/>
              <a:t>2/21/2019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44FCF7-7ABB-4C1E-BFDE-33B3040614F3}" type="slidenum">
              <a:rPr lang="en-US" smtClean="0"/>
              <a:t>‹#›</a:t>
            </a:fld>
            <a:endParaRPr lang="en-US"/>
          </a:p>
        </p:txBody>
      </p:sp>
    </p:spTree>
    <p:extLst>
      <p:ext uri="{BB962C8B-B14F-4D97-AF65-F5344CB8AC3E}">
        <p14:creationId xmlns:p14="http://schemas.microsoft.com/office/powerpoint/2010/main" val="36441778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D4A6FB-AF2C-D542-9282-6582F202F4FE}" type="datetimeFigureOut">
              <a:rPr lang="en-US" smtClean="0">
                <a:solidFill>
                  <a:prstClr val="black">
                    <a:tint val="75000"/>
                  </a:prstClr>
                </a:solidFill>
              </a:rPr>
              <a:pPr/>
              <a:t>2/21/2019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62E0AB-8537-6841-9166-EF429E2CE0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9999677"/>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D4A6FB-AF2C-D542-9282-6582F202F4FE}" type="datetimeFigureOut">
              <a:rPr lang="en-US" smtClean="0">
                <a:solidFill>
                  <a:prstClr val="black">
                    <a:tint val="75000"/>
                  </a:prstClr>
                </a:solidFill>
              </a:rPr>
              <a:pPr/>
              <a:t>2/21/2019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62E0AB-8537-6841-9166-EF429E2CE0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9733038"/>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D4A6FB-AF2C-D542-9282-6582F202F4FE}" type="datetimeFigureOut">
              <a:rPr lang="en-US" smtClean="0">
                <a:solidFill>
                  <a:prstClr val="black">
                    <a:tint val="75000"/>
                  </a:prstClr>
                </a:solidFill>
              </a:rPr>
              <a:pPr/>
              <a:t>2/21/2019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62E0AB-8537-6841-9166-EF429E2CE0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6848486"/>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ADE5D2-59D5-4E77-9BA0-3B698AF8B624}" type="datetimeFigureOut">
              <a:rPr lang="en-US" smtClean="0"/>
              <a:t>2/21/2019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44FCF7-7ABB-4C1E-BFDE-33B3040614F3}" type="slidenum">
              <a:rPr lang="en-US" smtClean="0"/>
              <a:t>‹#›</a:t>
            </a:fld>
            <a:endParaRPr lang="en-US"/>
          </a:p>
        </p:txBody>
      </p:sp>
    </p:spTree>
    <p:extLst>
      <p:ext uri="{BB962C8B-B14F-4D97-AF65-F5344CB8AC3E}">
        <p14:creationId xmlns:p14="http://schemas.microsoft.com/office/powerpoint/2010/main" val="4040613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ADE5D2-59D5-4E77-9BA0-3B698AF8B624}"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4FCF7-7ABB-4C1E-BFDE-33B3040614F3}" type="slidenum">
              <a:rPr lang="en-US" smtClean="0"/>
              <a:t>‹#›</a:t>
            </a:fld>
            <a:endParaRPr lang="en-US"/>
          </a:p>
        </p:txBody>
      </p:sp>
    </p:spTree>
    <p:extLst>
      <p:ext uri="{BB962C8B-B14F-4D97-AF65-F5344CB8AC3E}">
        <p14:creationId xmlns:p14="http://schemas.microsoft.com/office/powerpoint/2010/main" val="1796187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ADE5D2-59D5-4E77-9BA0-3B698AF8B624}"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4FCF7-7ABB-4C1E-BFDE-33B3040614F3}" type="slidenum">
              <a:rPr lang="en-US" smtClean="0"/>
              <a:t>‹#›</a:t>
            </a:fld>
            <a:endParaRPr lang="en-US"/>
          </a:p>
        </p:txBody>
      </p:sp>
    </p:spTree>
    <p:extLst>
      <p:ext uri="{BB962C8B-B14F-4D97-AF65-F5344CB8AC3E}">
        <p14:creationId xmlns:p14="http://schemas.microsoft.com/office/powerpoint/2010/main" val="2955862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3.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ADE5D2-59D5-4E77-9BA0-3B698AF8B624}" type="datetimeFigureOut">
              <a:rPr lang="en-US" smtClean="0"/>
              <a:t>2/21/2019</a:t>
            </a:fld>
            <a:endParaRPr lang="en-US"/>
          </a:p>
        </p:txBody>
      </p:sp>
      <p:sp>
        <p:nvSpPr>
          <p:cNvPr id="5" name="Footer Placeholder 4"/>
          <p:cNvSpPr>
            <a:spLocks noGrp="1"/>
          </p:cNvSpPr>
          <p:nvPr>
            <p:ph type="ftr" sz="quarter" idx="3"/>
          </p:nvPr>
        </p:nvSpPr>
        <p:spPr>
          <a:xfrm>
            <a:off x="4038600" y="635636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6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4FCF7-7ABB-4C1E-BFDE-33B3040614F3}" type="slidenum">
              <a:rPr lang="en-US" smtClean="0"/>
              <a:t>‹#›</a:t>
            </a:fld>
            <a:endParaRPr lang="en-US"/>
          </a:p>
        </p:txBody>
      </p:sp>
    </p:spTree>
    <p:extLst>
      <p:ext uri="{BB962C8B-B14F-4D97-AF65-F5344CB8AC3E}">
        <p14:creationId xmlns:p14="http://schemas.microsoft.com/office/powerpoint/2010/main" val="1963291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46617" y="762003"/>
            <a:ext cx="10972800" cy="11496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446617" y="2008823"/>
            <a:ext cx="10972800" cy="44853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1" name="Rectangle 7"/>
          <p:cNvSpPr>
            <a:spLocks noChangeArrowheads="1"/>
          </p:cNvSpPr>
          <p:nvPr/>
        </p:nvSpPr>
        <p:spPr bwMode="auto">
          <a:xfrm>
            <a:off x="8953509" y="6372225"/>
            <a:ext cx="184731" cy="369332"/>
          </a:xfrm>
          <a:prstGeom prst="rect">
            <a:avLst/>
          </a:prstGeom>
          <a:noFill/>
          <a:ln w="9525">
            <a:noFill/>
            <a:miter lim="800000"/>
            <a:headEnd/>
            <a:tailEnd/>
          </a:ln>
        </p:spPr>
        <p:txBody>
          <a:bodyPr wrap="none">
            <a:prstTxWarp prst="textNoShape">
              <a:avLst/>
            </a:prstTxWarp>
            <a:spAutoFit/>
          </a:bodyPr>
          <a:lstStyle/>
          <a:p>
            <a:pPr>
              <a:defRPr/>
            </a:pPr>
            <a:endParaRPr lang="en-US" sz="1800">
              <a:solidFill>
                <a:srgbClr val="00539B"/>
              </a:solidFill>
            </a:endParaRPr>
          </a:p>
        </p:txBody>
      </p:sp>
      <p:sp>
        <p:nvSpPr>
          <p:cNvPr id="1033" name="Text Box 9"/>
          <p:cNvSpPr txBox="1">
            <a:spLocks noChangeArrowheads="1"/>
          </p:cNvSpPr>
          <p:nvPr/>
        </p:nvSpPr>
        <p:spPr bwMode="auto">
          <a:xfrm>
            <a:off x="7829975" y="289990"/>
            <a:ext cx="3874348" cy="200055"/>
          </a:xfrm>
          <a:prstGeom prst="rect">
            <a:avLst/>
          </a:prstGeom>
          <a:noFill/>
          <a:ln w="9525">
            <a:noFill/>
            <a:miter lim="800000"/>
            <a:headEnd/>
            <a:tailEnd/>
          </a:ln>
        </p:spPr>
        <p:txBody>
          <a:bodyPr wrap="square">
            <a:prstTxWarp prst="textNoShape">
              <a:avLst/>
            </a:prstTxWarp>
            <a:spAutoFit/>
          </a:bodyPr>
          <a:lstStyle/>
          <a:p>
            <a:pPr marL="0" marR="0" indent="0" algn="r" defTabSz="914400" rtl="0" eaLnBrk="0" fontAlgn="base" latinLnBrk="0" hangingPunct="0">
              <a:lnSpc>
                <a:spcPct val="100000"/>
              </a:lnSpc>
              <a:spcBef>
                <a:spcPts val="230"/>
              </a:spcBef>
              <a:spcAft>
                <a:spcPct val="0"/>
              </a:spcAft>
              <a:buClrTx/>
              <a:buSzTx/>
              <a:buFontTx/>
              <a:buNone/>
              <a:tabLst/>
              <a:defRPr/>
            </a:pPr>
            <a:r>
              <a:rPr lang="en-US" sz="700" b="1" dirty="0">
                <a:solidFill>
                  <a:srgbClr val="00539B"/>
                </a:solidFill>
              </a:rPr>
              <a:t>League 2018/ March 18,</a:t>
            </a:r>
            <a:r>
              <a:rPr lang="en-US" sz="700" b="1" baseline="0" dirty="0">
                <a:solidFill>
                  <a:srgbClr val="00539B"/>
                </a:solidFill>
              </a:rPr>
              <a:t> </a:t>
            </a:r>
            <a:r>
              <a:rPr lang="en-US" sz="700" b="1" dirty="0">
                <a:solidFill>
                  <a:srgbClr val="00539B"/>
                </a:solidFill>
              </a:rPr>
              <a:t>2018</a:t>
            </a:r>
            <a:endParaRPr lang="en-US" sz="700" dirty="0">
              <a:solidFill>
                <a:srgbClr val="00539B"/>
              </a:solidFill>
            </a:endParaRPr>
          </a:p>
        </p:txBody>
      </p:sp>
      <p:sp>
        <p:nvSpPr>
          <p:cNvPr id="1034" name="Text Box 10"/>
          <p:cNvSpPr txBox="1">
            <a:spLocks noChangeArrowheads="1"/>
          </p:cNvSpPr>
          <p:nvPr/>
        </p:nvSpPr>
        <p:spPr bwMode="auto">
          <a:xfrm>
            <a:off x="11267019" y="6477430"/>
            <a:ext cx="560916" cy="244475"/>
          </a:xfrm>
          <a:prstGeom prst="rect">
            <a:avLst/>
          </a:prstGeom>
          <a:noFill/>
          <a:ln w="9525">
            <a:noFill/>
            <a:miter lim="800000"/>
            <a:headEnd/>
            <a:tailEnd/>
          </a:ln>
        </p:spPr>
        <p:txBody>
          <a:bodyPr>
            <a:prstTxWarp prst="textNoShape">
              <a:avLst/>
            </a:prstTxWarp>
            <a:spAutoFit/>
          </a:bodyPr>
          <a:lstStyle/>
          <a:p>
            <a:pPr>
              <a:spcBef>
                <a:spcPct val="50000"/>
              </a:spcBef>
              <a:defRPr/>
            </a:pPr>
            <a:fld id="{EE94B151-4CCD-D943-B1FB-60C2EADD0F05}" type="slidenum">
              <a:rPr lang="en-US" sz="1000">
                <a:solidFill>
                  <a:srgbClr val="141313"/>
                </a:solidFill>
              </a:rPr>
              <a:pPr>
                <a:spcBef>
                  <a:spcPct val="50000"/>
                </a:spcBef>
                <a:defRPr/>
              </a:pPr>
              <a:t>‹#›</a:t>
            </a:fld>
            <a:endParaRPr lang="en-US" sz="1000" dirty="0">
              <a:solidFill>
                <a:srgbClr val="141313"/>
              </a:solidFill>
            </a:endParaRPr>
          </a:p>
        </p:txBody>
      </p:sp>
      <p:sp>
        <p:nvSpPr>
          <p:cNvPr id="8" name="Rectangle 7"/>
          <p:cNvSpPr/>
          <p:nvPr userDrawn="1"/>
        </p:nvSpPr>
        <p:spPr bwMode="auto">
          <a:xfrm>
            <a:off x="609600" y="528320"/>
            <a:ext cx="10972800" cy="172720"/>
          </a:xfrm>
          <a:prstGeom prst="rect">
            <a:avLst/>
          </a:prstGeom>
          <a:solidFill>
            <a:srgbClr val="14131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9" name="Text Box 9"/>
          <p:cNvSpPr txBox="1">
            <a:spLocks noChangeArrowheads="1"/>
          </p:cNvSpPr>
          <p:nvPr userDrawn="1"/>
        </p:nvSpPr>
        <p:spPr bwMode="auto">
          <a:xfrm>
            <a:off x="487680" y="279830"/>
            <a:ext cx="4334933" cy="200055"/>
          </a:xfrm>
          <a:prstGeom prst="rect">
            <a:avLst/>
          </a:prstGeom>
          <a:noFill/>
          <a:ln w="9525">
            <a:noFill/>
            <a:miter lim="800000"/>
            <a:headEnd/>
            <a:tailEnd/>
          </a:ln>
        </p:spPr>
        <p:txBody>
          <a:bodyPr wrap="square">
            <a:prstTxWarp prst="textNoShape">
              <a:avLst/>
            </a:prstTxWarp>
            <a:spAutoFit/>
          </a:bodyPr>
          <a:lstStyle/>
          <a:p>
            <a:pPr marL="0" marR="0" indent="0" algn="l" defTabSz="914400" rtl="0" eaLnBrk="0" fontAlgn="base" latinLnBrk="0" hangingPunct="0">
              <a:lnSpc>
                <a:spcPct val="100000"/>
              </a:lnSpc>
              <a:spcBef>
                <a:spcPts val="230"/>
              </a:spcBef>
              <a:spcAft>
                <a:spcPct val="0"/>
              </a:spcAft>
              <a:buClrTx/>
              <a:buSzTx/>
              <a:buFontTx/>
              <a:buNone/>
              <a:tabLst/>
              <a:defRPr/>
            </a:pPr>
            <a:r>
              <a:rPr lang="en-US" sz="700" b="1" dirty="0">
                <a:solidFill>
                  <a:srgbClr val="00539B"/>
                </a:solidFill>
              </a:rPr>
              <a:t>CCRC</a:t>
            </a:r>
            <a:r>
              <a:rPr lang="en-US" sz="700" b="1" baseline="0" dirty="0">
                <a:solidFill>
                  <a:srgbClr val="00539B"/>
                </a:solidFill>
              </a:rPr>
              <a:t>/ MDRC</a:t>
            </a:r>
            <a:endParaRPr lang="en-US" sz="700" dirty="0">
              <a:solidFill>
                <a:srgbClr val="00539B"/>
              </a:solidFill>
            </a:endParaRPr>
          </a:p>
        </p:txBody>
      </p:sp>
    </p:spTree>
    <p:extLst>
      <p:ext uri="{BB962C8B-B14F-4D97-AF65-F5344CB8AC3E}">
        <p14:creationId xmlns:p14="http://schemas.microsoft.com/office/powerpoint/2010/main" val="2020089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p:txStyles>
    <p:titleStyle>
      <a:lvl1pPr algn="l" rtl="0" eaLnBrk="0" fontAlgn="base" hangingPunct="0">
        <a:spcBef>
          <a:spcPct val="0"/>
        </a:spcBef>
        <a:spcAft>
          <a:spcPct val="0"/>
        </a:spcAft>
        <a:defRPr sz="3200" b="1">
          <a:solidFill>
            <a:srgbClr val="141313"/>
          </a:solidFill>
          <a:latin typeface="+mj-lt"/>
          <a:ea typeface="+mj-ea"/>
          <a:cs typeface="+mj-cs"/>
        </a:defRPr>
      </a:lvl1pPr>
      <a:lvl2pPr algn="l" rtl="0" eaLnBrk="0" fontAlgn="base" hangingPunct="0">
        <a:spcBef>
          <a:spcPct val="0"/>
        </a:spcBef>
        <a:spcAft>
          <a:spcPct val="0"/>
        </a:spcAft>
        <a:defRPr sz="2500" b="1">
          <a:solidFill>
            <a:schemeClr val="bg1"/>
          </a:solidFill>
          <a:latin typeface="Arial" charset="0"/>
          <a:ea typeface="ヒラギノ角ゴ Pro W3" charset="-128"/>
          <a:cs typeface="ヒラギノ角ゴ Pro W3" charset="-128"/>
        </a:defRPr>
      </a:lvl2pPr>
      <a:lvl3pPr algn="l" rtl="0" eaLnBrk="0" fontAlgn="base" hangingPunct="0">
        <a:spcBef>
          <a:spcPct val="0"/>
        </a:spcBef>
        <a:spcAft>
          <a:spcPct val="0"/>
        </a:spcAft>
        <a:defRPr sz="2500" b="1">
          <a:solidFill>
            <a:schemeClr val="bg1"/>
          </a:solidFill>
          <a:latin typeface="Arial" charset="0"/>
          <a:ea typeface="ヒラギノ角ゴ Pro W3" charset="-128"/>
          <a:cs typeface="ヒラギノ角ゴ Pro W3" charset="-128"/>
        </a:defRPr>
      </a:lvl3pPr>
      <a:lvl4pPr algn="l" rtl="0" eaLnBrk="0" fontAlgn="base" hangingPunct="0">
        <a:spcBef>
          <a:spcPct val="0"/>
        </a:spcBef>
        <a:spcAft>
          <a:spcPct val="0"/>
        </a:spcAft>
        <a:defRPr sz="2500" b="1">
          <a:solidFill>
            <a:schemeClr val="bg1"/>
          </a:solidFill>
          <a:latin typeface="Arial" charset="0"/>
          <a:ea typeface="ヒラギノ角ゴ Pro W3" charset="-128"/>
          <a:cs typeface="ヒラギノ角ゴ Pro W3" charset="-128"/>
        </a:defRPr>
      </a:lvl4pPr>
      <a:lvl5pPr algn="l" rtl="0" eaLnBrk="0" fontAlgn="base" hangingPunct="0">
        <a:spcBef>
          <a:spcPct val="0"/>
        </a:spcBef>
        <a:spcAft>
          <a:spcPct val="0"/>
        </a:spcAft>
        <a:defRPr sz="2500" b="1">
          <a:solidFill>
            <a:schemeClr val="bg1"/>
          </a:solidFill>
          <a:latin typeface="Arial" charset="0"/>
          <a:ea typeface="ヒラギノ角ゴ Pro W3" charset="-128"/>
          <a:cs typeface="ヒラギノ角ゴ Pro W3" charset="-128"/>
        </a:defRPr>
      </a:lvl5pPr>
      <a:lvl6pPr marL="457200" algn="l" rtl="0" fontAlgn="base">
        <a:spcBef>
          <a:spcPct val="0"/>
        </a:spcBef>
        <a:spcAft>
          <a:spcPct val="0"/>
        </a:spcAft>
        <a:defRPr sz="2500" b="1">
          <a:solidFill>
            <a:schemeClr val="bg1"/>
          </a:solidFill>
          <a:latin typeface="Arial" charset="0"/>
          <a:ea typeface="ヒラギノ角ゴ Pro W3" charset="-128"/>
          <a:cs typeface="ヒラギノ角ゴ Pro W3" charset="-128"/>
        </a:defRPr>
      </a:lvl6pPr>
      <a:lvl7pPr marL="914400" algn="l" rtl="0" fontAlgn="base">
        <a:spcBef>
          <a:spcPct val="0"/>
        </a:spcBef>
        <a:spcAft>
          <a:spcPct val="0"/>
        </a:spcAft>
        <a:defRPr sz="2500" b="1">
          <a:solidFill>
            <a:schemeClr val="bg1"/>
          </a:solidFill>
          <a:latin typeface="Arial" charset="0"/>
          <a:ea typeface="ヒラギノ角ゴ Pro W3" charset="-128"/>
          <a:cs typeface="ヒラギノ角ゴ Pro W3" charset="-128"/>
        </a:defRPr>
      </a:lvl7pPr>
      <a:lvl8pPr marL="1371600" algn="l" rtl="0" fontAlgn="base">
        <a:spcBef>
          <a:spcPct val="0"/>
        </a:spcBef>
        <a:spcAft>
          <a:spcPct val="0"/>
        </a:spcAft>
        <a:defRPr sz="2500" b="1">
          <a:solidFill>
            <a:schemeClr val="bg1"/>
          </a:solidFill>
          <a:latin typeface="Arial" charset="0"/>
          <a:ea typeface="ヒラギノ角ゴ Pro W3" charset="-128"/>
          <a:cs typeface="ヒラギノ角ゴ Pro W3" charset="-128"/>
        </a:defRPr>
      </a:lvl8pPr>
      <a:lvl9pPr marL="1828800" algn="l" rtl="0" fontAlgn="base">
        <a:spcBef>
          <a:spcPct val="0"/>
        </a:spcBef>
        <a:spcAft>
          <a:spcPct val="0"/>
        </a:spcAft>
        <a:defRPr sz="2500" b="1">
          <a:solidFill>
            <a:schemeClr val="bg1"/>
          </a:solidFill>
          <a:latin typeface="Arial" charset="0"/>
          <a:ea typeface="ヒラギノ角ゴ Pro W3" charset="-128"/>
          <a:cs typeface="ヒラギノ角ゴ Pro W3" charset="-128"/>
        </a:defRPr>
      </a:lvl9pPr>
    </p:titleStyle>
    <p:bodyStyle>
      <a:lvl1pPr marL="169863" indent="-169863" algn="l" rtl="0" eaLnBrk="0" fontAlgn="base" hangingPunct="0">
        <a:spcBef>
          <a:spcPct val="20000"/>
        </a:spcBef>
        <a:spcAft>
          <a:spcPct val="0"/>
        </a:spcAft>
        <a:buClr>
          <a:schemeClr val="bg2"/>
        </a:buClr>
        <a:buChar char="•"/>
        <a:defRPr>
          <a:solidFill>
            <a:srgbClr val="141313"/>
          </a:solidFill>
          <a:latin typeface="+mn-lt"/>
          <a:ea typeface="+mn-ea"/>
          <a:cs typeface="+mn-cs"/>
        </a:defRPr>
      </a:lvl1pPr>
      <a:lvl2pPr marL="568325" indent="-222250" algn="l" rtl="0" eaLnBrk="0" fontAlgn="base" hangingPunct="0">
        <a:spcBef>
          <a:spcPct val="20000"/>
        </a:spcBef>
        <a:spcAft>
          <a:spcPct val="0"/>
        </a:spcAft>
        <a:buClr>
          <a:schemeClr val="bg2"/>
        </a:buClr>
        <a:buChar char="–"/>
        <a:defRPr>
          <a:solidFill>
            <a:srgbClr val="141313"/>
          </a:solidFill>
          <a:latin typeface="+mn-lt"/>
          <a:ea typeface="+mn-ea"/>
        </a:defRPr>
      </a:lvl2pPr>
      <a:lvl3pPr marL="741363" indent="-173038" algn="l" rtl="0" eaLnBrk="0" fontAlgn="base" hangingPunct="0">
        <a:spcBef>
          <a:spcPct val="20000"/>
        </a:spcBef>
        <a:spcAft>
          <a:spcPct val="0"/>
        </a:spcAft>
        <a:buClr>
          <a:schemeClr val="bg2"/>
        </a:buClr>
        <a:buChar char="•"/>
        <a:defRPr sz="1600">
          <a:solidFill>
            <a:srgbClr val="141313"/>
          </a:solidFill>
          <a:latin typeface="+mn-lt"/>
          <a:ea typeface="+mn-ea"/>
        </a:defRPr>
      </a:lvl3pPr>
      <a:lvl4pPr marL="914400" indent="-173038" algn="l" rtl="0" eaLnBrk="0" fontAlgn="base" hangingPunct="0">
        <a:spcBef>
          <a:spcPct val="20000"/>
        </a:spcBef>
        <a:spcAft>
          <a:spcPct val="0"/>
        </a:spcAft>
        <a:buClr>
          <a:schemeClr val="bg2"/>
        </a:buClr>
        <a:buChar char="–"/>
        <a:defRPr sz="1600">
          <a:solidFill>
            <a:srgbClr val="141313"/>
          </a:solidFill>
          <a:latin typeface="+mn-lt"/>
          <a:ea typeface="+mn-ea"/>
        </a:defRPr>
      </a:lvl4pPr>
      <a:lvl5pPr marL="1087438" indent="-173038" algn="l" rtl="0" eaLnBrk="0" fontAlgn="base" hangingPunct="0">
        <a:spcBef>
          <a:spcPct val="20000"/>
        </a:spcBef>
        <a:spcAft>
          <a:spcPct val="0"/>
        </a:spcAft>
        <a:buClr>
          <a:schemeClr val="bg2"/>
        </a:buClr>
        <a:buChar char="»"/>
        <a:tabLst>
          <a:tab pos="1087438" algn="l"/>
        </a:tabLst>
        <a:defRPr sz="1400">
          <a:solidFill>
            <a:srgbClr val="141313"/>
          </a:solidFill>
          <a:latin typeface="+mn-lt"/>
          <a:ea typeface="+mn-ea"/>
        </a:defRPr>
      </a:lvl5pPr>
      <a:lvl6pPr marL="2455863" indent="-169863" algn="l" rtl="0" fontAlgn="base">
        <a:spcBef>
          <a:spcPct val="20000"/>
        </a:spcBef>
        <a:spcAft>
          <a:spcPct val="0"/>
        </a:spcAft>
        <a:buClr>
          <a:schemeClr val="accent1"/>
        </a:buClr>
        <a:buChar char="»"/>
        <a:defRPr sz="1400">
          <a:solidFill>
            <a:srgbClr val="00539B"/>
          </a:solidFill>
          <a:latin typeface="+mn-lt"/>
          <a:ea typeface="+mn-ea"/>
        </a:defRPr>
      </a:lvl6pPr>
      <a:lvl7pPr marL="2913063" indent="-169863" algn="l" rtl="0" fontAlgn="base">
        <a:spcBef>
          <a:spcPct val="20000"/>
        </a:spcBef>
        <a:spcAft>
          <a:spcPct val="0"/>
        </a:spcAft>
        <a:buClr>
          <a:schemeClr val="accent1"/>
        </a:buClr>
        <a:buChar char="»"/>
        <a:defRPr sz="1400">
          <a:solidFill>
            <a:srgbClr val="00539B"/>
          </a:solidFill>
          <a:latin typeface="+mn-lt"/>
          <a:ea typeface="+mn-ea"/>
        </a:defRPr>
      </a:lvl7pPr>
      <a:lvl8pPr marL="3370263" indent="-169863" algn="l" rtl="0" fontAlgn="base">
        <a:spcBef>
          <a:spcPct val="20000"/>
        </a:spcBef>
        <a:spcAft>
          <a:spcPct val="0"/>
        </a:spcAft>
        <a:buClr>
          <a:schemeClr val="accent1"/>
        </a:buClr>
        <a:buChar char="»"/>
        <a:defRPr sz="1400">
          <a:solidFill>
            <a:srgbClr val="00539B"/>
          </a:solidFill>
          <a:latin typeface="+mn-lt"/>
          <a:ea typeface="+mn-ea"/>
        </a:defRPr>
      </a:lvl8pPr>
      <a:lvl9pPr marL="3827463" indent="-169863" algn="l" rtl="0" fontAlgn="base">
        <a:spcBef>
          <a:spcPct val="20000"/>
        </a:spcBef>
        <a:spcAft>
          <a:spcPct val="0"/>
        </a:spcAft>
        <a:buClr>
          <a:schemeClr val="accent1"/>
        </a:buClr>
        <a:buChar char="»"/>
        <a:defRPr sz="1400">
          <a:solidFill>
            <a:srgbClr val="00539B"/>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601"/>
        <p:cNvGrpSpPr/>
        <p:nvPr/>
      </p:nvGrpSpPr>
      <p:grpSpPr>
        <a:xfrm>
          <a:off x="0" y="0"/>
          <a:ext cx="0" cy="0"/>
          <a:chOff x="0" y="0"/>
          <a:chExt cx="0" cy="0"/>
        </a:xfrm>
      </p:grpSpPr>
      <p:sp>
        <p:nvSpPr>
          <p:cNvPr id="602" name="Shape 602"/>
          <p:cNvSpPr txBox="1">
            <a:spLocks noGrp="1"/>
          </p:cNvSpPr>
          <p:nvPr>
            <p:ph type="title"/>
          </p:nvPr>
        </p:nvSpPr>
        <p:spPr>
          <a:xfrm>
            <a:off x="838200" y="365126"/>
            <a:ext cx="105156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dirty="0"/>
          </a:p>
        </p:txBody>
      </p:sp>
      <p:sp>
        <p:nvSpPr>
          <p:cNvPr id="603" name="Shape 603"/>
          <p:cNvSpPr txBox="1">
            <a:spLocks noGrp="1"/>
          </p:cNvSpPr>
          <p:nvPr>
            <p:ph type="body" idx="1"/>
          </p:nvPr>
        </p:nvSpPr>
        <p:spPr>
          <a:xfrm>
            <a:off x="838200" y="1825626"/>
            <a:ext cx="10515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rgbClr val="30A2B6"/>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2226686945"/>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mn-lt"/>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D4A6FB-AF2C-D542-9282-6582F202F4FE}" type="datetimeFigureOut">
              <a:rPr lang="en-US" smtClean="0">
                <a:solidFill>
                  <a:prstClr val="black">
                    <a:tint val="75000"/>
                  </a:prstClr>
                </a:solidFill>
              </a:rPr>
              <a:pPr/>
              <a:t>2/21/2019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62E0AB-8537-6841-9166-EF429E2CE0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898388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D4A6FB-AF2C-D542-9282-6582F202F4FE}" type="datetimeFigureOut">
              <a:rPr lang="en-US" smtClean="0">
                <a:solidFill>
                  <a:prstClr val="black">
                    <a:tint val="75000"/>
                  </a:prstClr>
                </a:solidFill>
              </a:rPr>
              <a:pPr/>
              <a:t>2/21/2019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62E0AB-8537-6841-9166-EF429E2CE0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67114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7.xml"/><Relationship Id="rId16" Type="http://schemas.openxmlformats.org/officeDocument/2006/relationships/image" Target="../media/image26.png"/><Relationship Id="rId1" Type="http://schemas.openxmlformats.org/officeDocument/2006/relationships/slideLayout" Target="../slideLayouts/slideLayout3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8.xml"/><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58.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7.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“A Unified Front”: Understanding Holistic Student Support from Multiple Viewpoints</a:t>
            </a:r>
            <a:br>
              <a:rPr lang="en-US" dirty="0"/>
            </a:br>
            <a:endParaRPr lang="en-US" dirty="0"/>
          </a:p>
        </p:txBody>
      </p:sp>
      <p:sp>
        <p:nvSpPr>
          <p:cNvPr id="5" name="Subtitle 4"/>
          <p:cNvSpPr>
            <a:spLocks noGrp="1"/>
          </p:cNvSpPr>
          <p:nvPr>
            <p:ph type="subTitle" idx="1"/>
          </p:nvPr>
        </p:nvSpPr>
        <p:spPr/>
        <p:txBody>
          <a:bodyPr/>
          <a:lstStyle/>
          <a:p>
            <a:r>
              <a:rPr lang="en-US" dirty="0"/>
              <a:t>Richard Woodfield, Zane State College, Provost &amp; Chief Academic Officer </a:t>
            </a:r>
          </a:p>
          <a:p>
            <a:r>
              <a:rPr lang="en-US" dirty="0"/>
              <a:t>Serena Klempin, CCRC, Research Associate II</a:t>
            </a:r>
          </a:p>
          <a:p>
            <a:r>
              <a:rPr lang="en-US" dirty="0"/>
              <a:t>Lauren Pellegrino, CCRC, Senior Research Associate</a:t>
            </a:r>
          </a:p>
          <a:p>
            <a:r>
              <a:rPr lang="en-US" dirty="0"/>
              <a:t>Tatiana Velasco, CCRC, Graduate Research Assistant </a:t>
            </a:r>
          </a:p>
        </p:txBody>
      </p:sp>
    </p:spTree>
    <p:extLst>
      <p:ext uri="{BB962C8B-B14F-4D97-AF65-F5344CB8AC3E}">
        <p14:creationId xmlns:p14="http://schemas.microsoft.com/office/powerpoint/2010/main" val="1993968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BAD90AE-C5C2-45EA-9541-D21223624B38}"/>
              </a:ext>
            </a:extLst>
          </p:cNvPr>
          <p:cNvSpPr>
            <a:spLocks noGrp="1"/>
          </p:cNvSpPr>
          <p:nvPr>
            <p:ph type="body" idx="1"/>
          </p:nvPr>
        </p:nvSpPr>
        <p:spPr>
          <a:xfrm>
            <a:off x="567268" y="1554941"/>
            <a:ext cx="11154800" cy="1757400"/>
          </a:xfrm>
        </p:spPr>
        <p:txBody>
          <a:bodyPr/>
          <a:lstStyle/>
          <a:p>
            <a:pPr marL="0" lvl="1" indent="0">
              <a:buNone/>
            </a:pPr>
            <a:endParaRPr lang="en-US" sz="2250" dirty="0"/>
          </a:p>
          <a:p>
            <a:pPr marL="243325" lvl="1" indent="0">
              <a:buNone/>
            </a:pPr>
            <a:endParaRPr lang="en-US" dirty="0"/>
          </a:p>
          <a:p>
            <a:r>
              <a:rPr lang="en-US" sz="3200" b="1" dirty="0"/>
              <a:t>Go to menti.com</a:t>
            </a:r>
          </a:p>
          <a:p>
            <a:endParaRPr lang="en-US" sz="3200" b="1" dirty="0"/>
          </a:p>
          <a:p>
            <a:r>
              <a:rPr lang="en-US" sz="3200" b="1" dirty="0"/>
              <a:t>Enter code 48 37 95</a:t>
            </a:r>
          </a:p>
        </p:txBody>
      </p:sp>
      <p:sp>
        <p:nvSpPr>
          <p:cNvPr id="3" name="Title 2">
            <a:extLst>
              <a:ext uri="{FF2B5EF4-FFF2-40B4-BE49-F238E27FC236}">
                <a16:creationId xmlns:a16="http://schemas.microsoft.com/office/drawing/2014/main" xmlns="" id="{7D419C4C-A517-47E4-AE7E-194851D02ED8}"/>
              </a:ext>
            </a:extLst>
          </p:cNvPr>
          <p:cNvSpPr>
            <a:spLocks noGrp="1"/>
          </p:cNvSpPr>
          <p:nvPr>
            <p:ph type="title"/>
          </p:nvPr>
        </p:nvSpPr>
        <p:spPr/>
        <p:txBody>
          <a:bodyPr/>
          <a:lstStyle/>
          <a:p>
            <a:r>
              <a:rPr lang="en-US" dirty="0"/>
              <a:t>Which aspects of technology-mediated advising reforms most interest you?</a:t>
            </a:r>
          </a:p>
        </p:txBody>
      </p:sp>
      <p:sp>
        <p:nvSpPr>
          <p:cNvPr id="6" name="Text Placeholder 5">
            <a:extLst>
              <a:ext uri="{FF2B5EF4-FFF2-40B4-BE49-F238E27FC236}">
                <a16:creationId xmlns:a16="http://schemas.microsoft.com/office/drawing/2014/main" xmlns="" id="{427BDB68-37A0-4829-9ECC-E0C8B7DFBFDF}"/>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20672098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CCRC Fieldwork and Research</a:t>
            </a:r>
          </a:p>
        </p:txBody>
      </p:sp>
      <p:sp>
        <p:nvSpPr>
          <p:cNvPr id="6" name="Text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01879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694646CA-EFC9-413F-A22C-6F8A20C90344}"/>
              </a:ext>
            </a:extLst>
          </p:cNvPr>
          <p:cNvSpPr>
            <a:spLocks noGrp="1"/>
          </p:cNvSpPr>
          <p:nvPr>
            <p:ph type="body" idx="1"/>
          </p:nvPr>
        </p:nvSpPr>
        <p:spPr/>
        <p:txBody>
          <a:bodyPr/>
          <a:lstStyle/>
          <a:p>
            <a:endParaRPr lang="en-US" dirty="0"/>
          </a:p>
        </p:txBody>
      </p:sp>
      <p:sp>
        <p:nvSpPr>
          <p:cNvPr id="5" name="Title 4">
            <a:extLst>
              <a:ext uri="{FF2B5EF4-FFF2-40B4-BE49-F238E27FC236}">
                <a16:creationId xmlns:a16="http://schemas.microsoft.com/office/drawing/2014/main" xmlns="" id="{165F3535-1C84-4B23-B888-528EC388C71A}"/>
              </a:ext>
            </a:extLst>
          </p:cNvPr>
          <p:cNvSpPr>
            <a:spLocks noGrp="1"/>
          </p:cNvSpPr>
          <p:nvPr>
            <p:ph type="title"/>
          </p:nvPr>
        </p:nvSpPr>
        <p:spPr/>
        <p:txBody>
          <a:bodyPr/>
          <a:lstStyle/>
          <a:p>
            <a:r>
              <a:rPr lang="en-US" dirty="0"/>
              <a:t>Research </a:t>
            </a:r>
            <a:r>
              <a:rPr lang="en-US" dirty="0" smtClean="0"/>
              <a:t>Overview: 2015 - 2018 </a:t>
            </a:r>
            <a:endParaRPr lang="en-US" dirty="0"/>
          </a:p>
        </p:txBody>
      </p:sp>
      <p:graphicFrame>
        <p:nvGraphicFramePr>
          <p:cNvPr id="4" name="Diagram 3"/>
          <p:cNvGraphicFramePr/>
          <p:nvPr>
            <p:extLst>
              <p:ext uri="{D42A27DB-BD31-4B8C-83A1-F6EECF244321}">
                <p14:modId xmlns:p14="http://schemas.microsoft.com/office/powerpoint/2010/main" val="3419779960"/>
              </p:ext>
            </p:extLst>
          </p:nvPr>
        </p:nvGraphicFramePr>
        <p:xfrm>
          <a:off x="1876951" y="1395783"/>
          <a:ext cx="8616104" cy="4936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1581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3412" y="720443"/>
            <a:ext cx="7248061" cy="5545895"/>
          </a:xfrm>
          <a:prstGeom prst="rect">
            <a:avLst/>
          </a:prstGeom>
        </p:spPr>
      </p:pic>
      <p:sp>
        <p:nvSpPr>
          <p:cNvPr id="8" name="5-Point Star 7"/>
          <p:cNvSpPr/>
          <p:nvPr/>
        </p:nvSpPr>
        <p:spPr>
          <a:xfrm flipH="1">
            <a:off x="4628525" y="5022068"/>
            <a:ext cx="99755" cy="9559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6384560" y="3170300"/>
            <a:ext cx="192581" cy="180156"/>
          </a:xfrm>
          <a:prstGeom prst="rect">
            <a:avLst/>
          </a:prstGeom>
        </p:spPr>
      </p:pic>
      <p:pic>
        <p:nvPicPr>
          <p:cNvPr id="10" name="Picture 9"/>
          <p:cNvPicPr>
            <a:picLocks noChangeAspect="1"/>
          </p:cNvPicPr>
          <p:nvPr/>
        </p:nvPicPr>
        <p:blipFill>
          <a:blip r:embed="rId5"/>
          <a:stretch>
            <a:fillRect/>
          </a:stretch>
        </p:blipFill>
        <p:spPr>
          <a:xfrm>
            <a:off x="6656009" y="4059659"/>
            <a:ext cx="188992" cy="176799"/>
          </a:xfrm>
          <a:prstGeom prst="rect">
            <a:avLst/>
          </a:prstGeom>
        </p:spPr>
      </p:pic>
      <p:pic>
        <p:nvPicPr>
          <p:cNvPr id="11" name="Picture 10"/>
          <p:cNvPicPr>
            <a:picLocks noChangeAspect="1"/>
          </p:cNvPicPr>
          <p:nvPr/>
        </p:nvPicPr>
        <p:blipFill>
          <a:blip r:embed="rId5"/>
          <a:stretch>
            <a:fillRect/>
          </a:stretch>
        </p:blipFill>
        <p:spPr>
          <a:xfrm>
            <a:off x="7115409" y="2969579"/>
            <a:ext cx="188992" cy="176799"/>
          </a:xfrm>
          <a:prstGeom prst="rect">
            <a:avLst/>
          </a:prstGeom>
        </p:spPr>
      </p:pic>
      <p:pic>
        <p:nvPicPr>
          <p:cNvPr id="12" name="Picture 11"/>
          <p:cNvPicPr>
            <a:picLocks noChangeAspect="1"/>
          </p:cNvPicPr>
          <p:nvPr/>
        </p:nvPicPr>
        <p:blipFill>
          <a:blip r:embed="rId6"/>
          <a:stretch>
            <a:fillRect/>
          </a:stretch>
        </p:blipFill>
        <p:spPr>
          <a:xfrm>
            <a:off x="5918385" y="3795863"/>
            <a:ext cx="166255" cy="155529"/>
          </a:xfrm>
          <a:prstGeom prst="rect">
            <a:avLst/>
          </a:prstGeom>
        </p:spPr>
      </p:pic>
      <p:pic>
        <p:nvPicPr>
          <p:cNvPr id="13" name="Picture 12"/>
          <p:cNvPicPr>
            <a:picLocks noChangeAspect="1"/>
          </p:cNvPicPr>
          <p:nvPr/>
        </p:nvPicPr>
        <p:blipFill>
          <a:blip r:embed="rId6"/>
          <a:stretch>
            <a:fillRect/>
          </a:stretch>
        </p:blipFill>
        <p:spPr>
          <a:xfrm>
            <a:off x="2210901" y="3628319"/>
            <a:ext cx="188992" cy="176799"/>
          </a:xfrm>
          <a:prstGeom prst="rect">
            <a:avLst/>
          </a:prstGeom>
        </p:spPr>
      </p:pic>
      <p:pic>
        <p:nvPicPr>
          <p:cNvPr id="14" name="Picture 13"/>
          <p:cNvPicPr>
            <a:picLocks noChangeAspect="1"/>
          </p:cNvPicPr>
          <p:nvPr/>
        </p:nvPicPr>
        <p:blipFill>
          <a:blip r:embed="rId6"/>
          <a:stretch>
            <a:fillRect/>
          </a:stretch>
        </p:blipFill>
        <p:spPr>
          <a:xfrm>
            <a:off x="6656009" y="3805123"/>
            <a:ext cx="188992" cy="176799"/>
          </a:xfrm>
          <a:prstGeom prst="rect">
            <a:avLst/>
          </a:prstGeom>
        </p:spPr>
      </p:pic>
      <p:pic>
        <p:nvPicPr>
          <p:cNvPr id="15" name="Picture 14"/>
          <p:cNvPicPr>
            <a:picLocks noChangeAspect="1"/>
          </p:cNvPicPr>
          <p:nvPr/>
        </p:nvPicPr>
        <p:blipFill>
          <a:blip r:embed="rId6"/>
          <a:stretch>
            <a:fillRect/>
          </a:stretch>
        </p:blipFill>
        <p:spPr>
          <a:xfrm>
            <a:off x="7020913" y="2881179"/>
            <a:ext cx="188992" cy="176799"/>
          </a:xfrm>
          <a:prstGeom prst="rect">
            <a:avLst/>
          </a:prstGeom>
        </p:spPr>
      </p:pic>
      <p:pic>
        <p:nvPicPr>
          <p:cNvPr id="16" name="Picture 15"/>
          <p:cNvPicPr>
            <a:picLocks noChangeAspect="1"/>
          </p:cNvPicPr>
          <p:nvPr/>
        </p:nvPicPr>
        <p:blipFill>
          <a:blip r:embed="rId6"/>
          <a:stretch>
            <a:fillRect/>
          </a:stretch>
        </p:blipFill>
        <p:spPr>
          <a:xfrm>
            <a:off x="2937165" y="3753200"/>
            <a:ext cx="188992" cy="176799"/>
          </a:xfrm>
          <a:prstGeom prst="rect">
            <a:avLst/>
          </a:prstGeom>
        </p:spPr>
      </p:pic>
      <p:pic>
        <p:nvPicPr>
          <p:cNvPr id="17" name="Picture 16"/>
          <p:cNvPicPr>
            <a:picLocks noChangeAspect="1"/>
          </p:cNvPicPr>
          <p:nvPr/>
        </p:nvPicPr>
        <p:blipFill>
          <a:blip r:embed="rId6"/>
          <a:stretch>
            <a:fillRect/>
          </a:stretch>
        </p:blipFill>
        <p:spPr>
          <a:xfrm>
            <a:off x="3615752" y="4059659"/>
            <a:ext cx="188992" cy="176799"/>
          </a:xfrm>
          <a:prstGeom prst="rect">
            <a:avLst/>
          </a:prstGeom>
        </p:spPr>
      </p:pic>
      <p:pic>
        <p:nvPicPr>
          <p:cNvPr id="18" name="Picture 17"/>
          <p:cNvPicPr>
            <a:picLocks noChangeAspect="1"/>
          </p:cNvPicPr>
          <p:nvPr/>
        </p:nvPicPr>
        <p:blipFill>
          <a:blip r:embed="rId7"/>
          <a:stretch>
            <a:fillRect/>
          </a:stretch>
        </p:blipFill>
        <p:spPr>
          <a:xfrm>
            <a:off x="3759980" y="3146378"/>
            <a:ext cx="188992" cy="176799"/>
          </a:xfrm>
          <a:prstGeom prst="rect">
            <a:avLst/>
          </a:prstGeom>
        </p:spPr>
      </p:pic>
      <p:pic>
        <p:nvPicPr>
          <p:cNvPr id="19" name="Picture 18"/>
          <p:cNvPicPr>
            <a:picLocks noChangeAspect="1"/>
          </p:cNvPicPr>
          <p:nvPr/>
        </p:nvPicPr>
        <p:blipFill>
          <a:blip r:embed="rId7"/>
          <a:stretch>
            <a:fillRect/>
          </a:stretch>
        </p:blipFill>
        <p:spPr>
          <a:xfrm>
            <a:off x="6278024" y="4148056"/>
            <a:ext cx="188992" cy="176799"/>
          </a:xfrm>
          <a:prstGeom prst="rect">
            <a:avLst/>
          </a:prstGeom>
        </p:spPr>
      </p:pic>
      <p:pic>
        <p:nvPicPr>
          <p:cNvPr id="20" name="Picture 19"/>
          <p:cNvPicPr>
            <a:picLocks noChangeAspect="1"/>
          </p:cNvPicPr>
          <p:nvPr/>
        </p:nvPicPr>
        <p:blipFill>
          <a:blip r:embed="rId7"/>
          <a:stretch>
            <a:fillRect/>
          </a:stretch>
        </p:blipFill>
        <p:spPr>
          <a:xfrm>
            <a:off x="6926417" y="3576405"/>
            <a:ext cx="188992" cy="176799"/>
          </a:xfrm>
          <a:prstGeom prst="rect">
            <a:avLst/>
          </a:prstGeom>
        </p:spPr>
      </p:pic>
      <p:pic>
        <p:nvPicPr>
          <p:cNvPr id="21" name="Picture 20"/>
          <p:cNvPicPr>
            <a:picLocks noChangeAspect="1"/>
          </p:cNvPicPr>
          <p:nvPr/>
        </p:nvPicPr>
        <p:blipFill>
          <a:blip r:embed="rId7"/>
          <a:stretch>
            <a:fillRect/>
          </a:stretch>
        </p:blipFill>
        <p:spPr>
          <a:xfrm>
            <a:off x="7602199" y="2792779"/>
            <a:ext cx="188992" cy="176799"/>
          </a:xfrm>
          <a:prstGeom prst="rect">
            <a:avLst/>
          </a:prstGeom>
        </p:spPr>
      </p:pic>
      <p:pic>
        <p:nvPicPr>
          <p:cNvPr id="22" name="Picture 21"/>
          <p:cNvPicPr>
            <a:picLocks noChangeAspect="1"/>
          </p:cNvPicPr>
          <p:nvPr/>
        </p:nvPicPr>
        <p:blipFill>
          <a:blip r:embed="rId7"/>
          <a:stretch>
            <a:fillRect/>
          </a:stretch>
        </p:blipFill>
        <p:spPr>
          <a:xfrm>
            <a:off x="5646257" y="2293208"/>
            <a:ext cx="188992" cy="176799"/>
          </a:xfrm>
          <a:prstGeom prst="rect">
            <a:avLst/>
          </a:prstGeom>
        </p:spPr>
      </p:pic>
      <p:pic>
        <p:nvPicPr>
          <p:cNvPr id="23" name="Picture 22"/>
          <p:cNvPicPr>
            <a:picLocks noChangeAspect="1"/>
          </p:cNvPicPr>
          <p:nvPr/>
        </p:nvPicPr>
        <p:blipFill>
          <a:blip r:embed="rId7"/>
          <a:stretch>
            <a:fillRect/>
          </a:stretch>
        </p:blipFill>
        <p:spPr>
          <a:xfrm>
            <a:off x="7419747" y="3057978"/>
            <a:ext cx="188992" cy="176799"/>
          </a:xfrm>
          <a:prstGeom prst="rect">
            <a:avLst/>
          </a:prstGeom>
        </p:spPr>
      </p:pic>
      <p:pic>
        <p:nvPicPr>
          <p:cNvPr id="24" name="Picture 23"/>
          <p:cNvPicPr>
            <a:picLocks noChangeAspect="1"/>
          </p:cNvPicPr>
          <p:nvPr/>
        </p:nvPicPr>
        <p:blipFill>
          <a:blip r:embed="rId7"/>
          <a:stretch>
            <a:fillRect/>
          </a:stretch>
        </p:blipFill>
        <p:spPr>
          <a:xfrm>
            <a:off x="7384011" y="2925379"/>
            <a:ext cx="188992" cy="176799"/>
          </a:xfrm>
          <a:prstGeom prst="rect">
            <a:avLst/>
          </a:prstGeom>
        </p:spPr>
      </p:pic>
      <p:pic>
        <p:nvPicPr>
          <p:cNvPr id="25" name="Picture 24"/>
          <p:cNvPicPr>
            <a:picLocks noChangeAspect="1"/>
          </p:cNvPicPr>
          <p:nvPr/>
        </p:nvPicPr>
        <p:blipFill>
          <a:blip r:embed="rId7"/>
          <a:stretch>
            <a:fillRect/>
          </a:stretch>
        </p:blipFill>
        <p:spPr>
          <a:xfrm>
            <a:off x="6561520" y="3599210"/>
            <a:ext cx="173559" cy="162361"/>
          </a:xfrm>
          <a:prstGeom prst="rect">
            <a:avLst/>
          </a:prstGeom>
        </p:spPr>
      </p:pic>
      <p:pic>
        <p:nvPicPr>
          <p:cNvPr id="26" name="Picture 25"/>
          <p:cNvPicPr>
            <a:picLocks noChangeAspect="1"/>
          </p:cNvPicPr>
          <p:nvPr/>
        </p:nvPicPr>
        <p:blipFill>
          <a:blip r:embed="rId7"/>
          <a:stretch>
            <a:fillRect/>
          </a:stretch>
        </p:blipFill>
        <p:spPr>
          <a:xfrm>
            <a:off x="7267579" y="3180787"/>
            <a:ext cx="145800" cy="136394"/>
          </a:xfrm>
          <a:prstGeom prst="rect">
            <a:avLst/>
          </a:prstGeom>
        </p:spPr>
      </p:pic>
      <p:pic>
        <p:nvPicPr>
          <p:cNvPr id="27" name="Picture 26"/>
          <p:cNvPicPr>
            <a:picLocks noChangeAspect="1"/>
          </p:cNvPicPr>
          <p:nvPr/>
        </p:nvPicPr>
        <p:blipFill>
          <a:blip r:embed="rId7"/>
          <a:stretch>
            <a:fillRect/>
          </a:stretch>
        </p:blipFill>
        <p:spPr>
          <a:xfrm>
            <a:off x="1718793" y="2074450"/>
            <a:ext cx="183167" cy="171349"/>
          </a:xfrm>
          <a:prstGeom prst="rect">
            <a:avLst/>
          </a:prstGeom>
        </p:spPr>
      </p:pic>
      <p:pic>
        <p:nvPicPr>
          <p:cNvPr id="28" name="Picture 27"/>
          <p:cNvPicPr>
            <a:picLocks noChangeAspect="1"/>
          </p:cNvPicPr>
          <p:nvPr/>
        </p:nvPicPr>
        <p:blipFill>
          <a:blip r:embed="rId7"/>
          <a:stretch>
            <a:fillRect/>
          </a:stretch>
        </p:blipFill>
        <p:spPr>
          <a:xfrm>
            <a:off x="6506097" y="4781046"/>
            <a:ext cx="149915" cy="140242"/>
          </a:xfrm>
          <a:prstGeom prst="rect">
            <a:avLst/>
          </a:prstGeom>
        </p:spPr>
      </p:pic>
      <p:pic>
        <p:nvPicPr>
          <p:cNvPr id="31" name="Picture 30"/>
          <p:cNvPicPr>
            <a:picLocks noChangeAspect="1"/>
          </p:cNvPicPr>
          <p:nvPr/>
        </p:nvPicPr>
        <p:blipFill>
          <a:blip r:embed="rId8"/>
          <a:stretch>
            <a:fillRect/>
          </a:stretch>
        </p:blipFill>
        <p:spPr>
          <a:xfrm>
            <a:off x="809439" y="520229"/>
            <a:ext cx="11315157" cy="1430154"/>
          </a:xfrm>
          <a:prstGeom prst="rect">
            <a:avLst/>
          </a:prstGeom>
        </p:spPr>
      </p:pic>
      <p:pic>
        <p:nvPicPr>
          <p:cNvPr id="32" name="Picture 31"/>
          <p:cNvPicPr>
            <a:picLocks noChangeAspect="1"/>
          </p:cNvPicPr>
          <p:nvPr/>
        </p:nvPicPr>
        <p:blipFill>
          <a:blip r:embed="rId7"/>
          <a:stretch>
            <a:fillRect/>
          </a:stretch>
        </p:blipFill>
        <p:spPr>
          <a:xfrm>
            <a:off x="620447" y="4832900"/>
            <a:ext cx="188992" cy="176799"/>
          </a:xfrm>
          <a:prstGeom prst="rect">
            <a:avLst/>
          </a:prstGeom>
        </p:spPr>
      </p:pic>
      <p:sp>
        <p:nvSpPr>
          <p:cNvPr id="33" name="TextBox 32"/>
          <p:cNvSpPr txBox="1"/>
          <p:nvPr/>
        </p:nvSpPr>
        <p:spPr>
          <a:xfrm>
            <a:off x="965200" y="5139278"/>
            <a:ext cx="1245701" cy="461635"/>
          </a:xfrm>
          <a:prstGeom prst="rect">
            <a:avLst/>
          </a:prstGeom>
          <a:noFill/>
          <a:ln>
            <a:noFill/>
          </a:ln>
        </p:spPr>
        <p:txBody>
          <a:bodyPr spcFirstLastPara="1" wrap="square" lIns="91425" tIns="91425" rIns="91425" bIns="91425" rtlCol="0" anchor="t" anchorCtr="0">
            <a:spAutoFit/>
          </a:bodyPr>
          <a:lstStyle/>
          <a:p>
            <a:pPr algn="l"/>
            <a:r>
              <a:rPr lang="en-US" dirty="0"/>
              <a:t>Hawai’i</a:t>
            </a:r>
          </a:p>
        </p:txBody>
      </p:sp>
      <p:cxnSp>
        <p:nvCxnSpPr>
          <p:cNvPr id="35" name="Straight Arrow Connector 34"/>
          <p:cNvCxnSpPr>
            <a:stCxn id="33" idx="1"/>
          </p:cNvCxnSpPr>
          <p:nvPr/>
        </p:nvCxnSpPr>
        <p:spPr>
          <a:xfrm flipH="1" flipV="1">
            <a:off x="809437" y="5139266"/>
            <a:ext cx="155763" cy="2308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6909790" y="4162343"/>
            <a:ext cx="5535571" cy="2769959"/>
          </a:xfrm>
          <a:prstGeom prst="rect">
            <a:avLst/>
          </a:prstGeom>
          <a:noFill/>
          <a:ln>
            <a:noFill/>
          </a:ln>
        </p:spPr>
        <p:txBody>
          <a:bodyPr spcFirstLastPara="1" wrap="square" lIns="91425" tIns="91425" rIns="91425" bIns="91425" rtlCol="0" anchor="t" anchorCtr="0">
            <a:spAutoFit/>
          </a:bodyPr>
          <a:lstStyle/>
          <a:p>
            <a:pPr marL="285750" indent="-285750" algn="l">
              <a:buFont typeface="Arial" panose="020B0604020202020204" pitchFamily="34" charset="0"/>
              <a:buChar char="•"/>
            </a:pPr>
            <a:r>
              <a:rPr lang="en-US" sz="1400" dirty="0"/>
              <a:t>Implementation Fieldwork</a:t>
            </a:r>
          </a:p>
          <a:p>
            <a:pPr marL="742950" lvl="1" indent="-285750">
              <a:buFont typeface="Arial" panose="020B0604020202020204" pitchFamily="34" charset="0"/>
              <a:buChar char="•"/>
            </a:pPr>
            <a:r>
              <a:rPr lang="en-US" sz="1400" dirty="0"/>
              <a:t>9 colleges*</a:t>
            </a:r>
          </a:p>
          <a:p>
            <a:pPr marL="742950" lvl="1" indent="-285750">
              <a:buFont typeface="Arial" panose="020B0604020202020204" pitchFamily="34" charset="0"/>
              <a:buChar char="•"/>
            </a:pPr>
            <a:r>
              <a:rPr lang="en-US" sz="1400" dirty="0"/>
              <a:t>13 site visits</a:t>
            </a:r>
          </a:p>
          <a:p>
            <a:pPr marL="742950" lvl="1" indent="-285750">
              <a:buFont typeface="Arial" panose="020B0604020202020204" pitchFamily="34" charset="0"/>
              <a:buChar char="•"/>
            </a:pPr>
            <a:r>
              <a:rPr lang="en-US" sz="1400" dirty="0"/>
              <a:t>266 interviews</a:t>
            </a:r>
          </a:p>
          <a:p>
            <a:pPr marL="742950" lvl="1" indent="-285750">
              <a:buFont typeface="Arial" panose="020B0604020202020204" pitchFamily="34" charset="0"/>
              <a:buChar char="•"/>
            </a:pPr>
            <a:r>
              <a:rPr lang="en-US" sz="1400" dirty="0"/>
              <a:t>Advising staff, key personnel, administrators, students</a:t>
            </a:r>
          </a:p>
          <a:p>
            <a:pPr marL="285750" indent="-285750">
              <a:buFont typeface="Arial" panose="020B0604020202020204" pitchFamily="34" charset="0"/>
              <a:buChar char="•"/>
            </a:pPr>
            <a:r>
              <a:rPr lang="en-US" sz="1400" dirty="0"/>
              <a:t>RCT</a:t>
            </a:r>
          </a:p>
          <a:p>
            <a:pPr marL="742950" lvl="1" indent="-285750">
              <a:buFont typeface="Arial" panose="020B0604020202020204" pitchFamily="34" charset="0"/>
              <a:buChar char="•"/>
            </a:pPr>
            <a:r>
              <a:rPr lang="en-US" sz="1400" dirty="0"/>
              <a:t>3 colleges*</a:t>
            </a:r>
          </a:p>
          <a:p>
            <a:pPr marL="742950" lvl="1" indent="-285750">
              <a:buFont typeface="Arial" panose="020B0604020202020204" pitchFamily="34" charset="0"/>
              <a:buChar char="•"/>
            </a:pPr>
            <a:r>
              <a:rPr lang="en-US" sz="1400" dirty="0"/>
              <a:t>6 site visits</a:t>
            </a:r>
          </a:p>
          <a:p>
            <a:pPr marL="742950" lvl="1" indent="-285750">
              <a:buFont typeface="Arial" panose="020B0604020202020204" pitchFamily="34" charset="0"/>
              <a:buChar char="•"/>
            </a:pPr>
            <a:r>
              <a:rPr lang="en-US" sz="1400" dirty="0"/>
              <a:t>231 interviews</a:t>
            </a:r>
          </a:p>
          <a:p>
            <a:pPr marL="742950" lvl="1" indent="-285750">
              <a:buFont typeface="Arial" panose="020B0604020202020204" pitchFamily="34" charset="0"/>
              <a:buChar char="•"/>
            </a:pPr>
            <a:r>
              <a:rPr lang="en-US" sz="1400" dirty="0"/>
              <a:t>Advising staff, key personnel, administrators, students</a:t>
            </a:r>
          </a:p>
          <a:p>
            <a:pPr marL="285750" indent="-285750">
              <a:buFont typeface="Arial" panose="020B0604020202020204" pitchFamily="34" charset="0"/>
              <a:buChar char="•"/>
            </a:pPr>
            <a:r>
              <a:rPr lang="en-US" sz="1400" dirty="0"/>
              <a:t>38 colleges total </a:t>
            </a:r>
          </a:p>
          <a:p>
            <a:pPr marL="742950" lvl="1" indent="-285750">
              <a:buFont typeface="Arial" panose="020B0604020202020204" pitchFamily="34" charset="0"/>
              <a:buChar char="•"/>
            </a:pPr>
            <a:endParaRPr lang="en-US" sz="1400" dirty="0"/>
          </a:p>
        </p:txBody>
      </p:sp>
      <p:pic>
        <p:nvPicPr>
          <p:cNvPr id="34" name="Picture 33"/>
          <p:cNvPicPr>
            <a:picLocks noChangeAspect="1"/>
          </p:cNvPicPr>
          <p:nvPr/>
        </p:nvPicPr>
        <p:blipFill>
          <a:blip r:embed="rId7"/>
          <a:stretch>
            <a:fillRect/>
          </a:stretch>
        </p:blipFill>
        <p:spPr>
          <a:xfrm>
            <a:off x="7361035" y="3259408"/>
            <a:ext cx="145800" cy="136394"/>
          </a:xfrm>
          <a:prstGeom prst="rect">
            <a:avLst/>
          </a:prstGeom>
        </p:spPr>
      </p:pic>
      <p:pic>
        <p:nvPicPr>
          <p:cNvPr id="3" name="Picture 2"/>
          <p:cNvPicPr>
            <a:picLocks noChangeAspect="1"/>
          </p:cNvPicPr>
          <p:nvPr/>
        </p:nvPicPr>
        <p:blipFill>
          <a:blip r:embed="rId4"/>
          <a:stretch>
            <a:fillRect/>
          </a:stretch>
        </p:blipFill>
        <p:spPr>
          <a:xfrm>
            <a:off x="4433455" y="4553792"/>
            <a:ext cx="188992" cy="176799"/>
          </a:xfrm>
          <a:prstGeom prst="rect">
            <a:avLst/>
          </a:prstGeom>
        </p:spPr>
      </p:pic>
      <p:pic>
        <p:nvPicPr>
          <p:cNvPr id="4" name="Picture 3"/>
          <p:cNvPicPr>
            <a:picLocks noChangeAspect="1"/>
          </p:cNvPicPr>
          <p:nvPr/>
        </p:nvPicPr>
        <p:blipFill>
          <a:blip r:embed="rId9"/>
          <a:stretch>
            <a:fillRect/>
          </a:stretch>
        </p:blipFill>
        <p:spPr>
          <a:xfrm>
            <a:off x="6542257" y="3422340"/>
            <a:ext cx="152839" cy="139352"/>
          </a:xfrm>
          <a:prstGeom prst="rect">
            <a:avLst/>
          </a:prstGeom>
        </p:spPr>
      </p:pic>
      <p:pic>
        <p:nvPicPr>
          <p:cNvPr id="6" name="Picture 5"/>
          <p:cNvPicPr>
            <a:picLocks noChangeAspect="1"/>
          </p:cNvPicPr>
          <p:nvPr/>
        </p:nvPicPr>
        <p:blipFill>
          <a:blip r:embed="rId7"/>
          <a:stretch>
            <a:fillRect/>
          </a:stretch>
        </p:blipFill>
        <p:spPr>
          <a:xfrm>
            <a:off x="6411601" y="3805118"/>
            <a:ext cx="167731" cy="156910"/>
          </a:xfrm>
          <a:prstGeom prst="rect">
            <a:avLst/>
          </a:prstGeom>
        </p:spPr>
      </p:pic>
      <p:pic>
        <p:nvPicPr>
          <p:cNvPr id="7" name="Picture 6"/>
          <p:cNvPicPr>
            <a:picLocks noChangeAspect="1"/>
          </p:cNvPicPr>
          <p:nvPr/>
        </p:nvPicPr>
        <p:blipFill>
          <a:blip r:embed="rId10"/>
          <a:stretch>
            <a:fillRect/>
          </a:stretch>
        </p:blipFill>
        <p:spPr>
          <a:xfrm>
            <a:off x="4539287" y="4285322"/>
            <a:ext cx="188992" cy="182896"/>
          </a:xfrm>
          <a:prstGeom prst="rect">
            <a:avLst/>
          </a:prstGeom>
        </p:spPr>
      </p:pic>
      <p:pic>
        <p:nvPicPr>
          <p:cNvPr id="29" name="Picture 28"/>
          <p:cNvPicPr>
            <a:picLocks noChangeAspect="1"/>
          </p:cNvPicPr>
          <p:nvPr/>
        </p:nvPicPr>
        <p:blipFill>
          <a:blip r:embed="rId11"/>
          <a:stretch>
            <a:fillRect/>
          </a:stretch>
        </p:blipFill>
        <p:spPr>
          <a:xfrm>
            <a:off x="6390812" y="4781067"/>
            <a:ext cx="152413" cy="140220"/>
          </a:xfrm>
          <a:prstGeom prst="rect">
            <a:avLst/>
          </a:prstGeom>
        </p:spPr>
      </p:pic>
      <p:pic>
        <p:nvPicPr>
          <p:cNvPr id="36" name="Picture 35"/>
          <p:cNvPicPr>
            <a:picLocks noChangeAspect="1"/>
          </p:cNvPicPr>
          <p:nvPr/>
        </p:nvPicPr>
        <p:blipFill>
          <a:blip r:embed="rId7"/>
          <a:stretch>
            <a:fillRect/>
          </a:stretch>
        </p:blipFill>
        <p:spPr>
          <a:xfrm>
            <a:off x="5685335" y="3696830"/>
            <a:ext cx="188992" cy="176799"/>
          </a:xfrm>
          <a:prstGeom prst="rect">
            <a:avLst/>
          </a:prstGeom>
        </p:spPr>
      </p:pic>
      <p:pic>
        <p:nvPicPr>
          <p:cNvPr id="37" name="Picture 36"/>
          <p:cNvPicPr>
            <a:picLocks noChangeAspect="1"/>
          </p:cNvPicPr>
          <p:nvPr/>
        </p:nvPicPr>
        <p:blipFill>
          <a:blip r:embed="rId7"/>
          <a:stretch>
            <a:fillRect/>
          </a:stretch>
        </p:blipFill>
        <p:spPr>
          <a:xfrm>
            <a:off x="6826651" y="3771652"/>
            <a:ext cx="178212" cy="166714"/>
          </a:xfrm>
          <a:prstGeom prst="rect">
            <a:avLst/>
          </a:prstGeom>
        </p:spPr>
      </p:pic>
      <p:pic>
        <p:nvPicPr>
          <p:cNvPr id="38" name="Picture 37"/>
          <p:cNvPicPr>
            <a:picLocks noChangeAspect="1"/>
          </p:cNvPicPr>
          <p:nvPr/>
        </p:nvPicPr>
        <p:blipFill>
          <a:blip r:embed="rId12"/>
          <a:stretch>
            <a:fillRect/>
          </a:stretch>
        </p:blipFill>
        <p:spPr>
          <a:xfrm>
            <a:off x="5646257" y="4291431"/>
            <a:ext cx="188992" cy="176799"/>
          </a:xfrm>
          <a:prstGeom prst="rect">
            <a:avLst/>
          </a:prstGeom>
        </p:spPr>
      </p:pic>
      <p:pic>
        <p:nvPicPr>
          <p:cNvPr id="39" name="Picture 38"/>
          <p:cNvPicPr>
            <a:picLocks noChangeAspect="1"/>
          </p:cNvPicPr>
          <p:nvPr/>
        </p:nvPicPr>
        <p:blipFill>
          <a:blip r:embed="rId5"/>
          <a:stretch>
            <a:fillRect/>
          </a:stretch>
        </p:blipFill>
        <p:spPr>
          <a:xfrm>
            <a:off x="4959585" y="4553791"/>
            <a:ext cx="188992" cy="176799"/>
          </a:xfrm>
          <a:prstGeom prst="rect">
            <a:avLst/>
          </a:prstGeom>
        </p:spPr>
      </p:pic>
      <p:pic>
        <p:nvPicPr>
          <p:cNvPr id="40" name="Picture 39"/>
          <p:cNvPicPr>
            <a:picLocks noChangeAspect="1"/>
          </p:cNvPicPr>
          <p:nvPr/>
        </p:nvPicPr>
        <p:blipFill>
          <a:blip r:embed="rId10"/>
          <a:stretch>
            <a:fillRect/>
          </a:stretch>
        </p:blipFill>
        <p:spPr>
          <a:xfrm>
            <a:off x="6372521" y="2960560"/>
            <a:ext cx="188992" cy="182896"/>
          </a:xfrm>
          <a:prstGeom prst="rect">
            <a:avLst/>
          </a:prstGeom>
        </p:spPr>
      </p:pic>
      <p:pic>
        <p:nvPicPr>
          <p:cNvPr id="41" name="Picture 40"/>
          <p:cNvPicPr>
            <a:picLocks noChangeAspect="1"/>
          </p:cNvPicPr>
          <p:nvPr/>
        </p:nvPicPr>
        <p:blipFill>
          <a:blip r:embed="rId11"/>
          <a:stretch>
            <a:fillRect/>
          </a:stretch>
        </p:blipFill>
        <p:spPr>
          <a:xfrm>
            <a:off x="6633876" y="5111174"/>
            <a:ext cx="152413" cy="140220"/>
          </a:xfrm>
          <a:prstGeom prst="rect">
            <a:avLst/>
          </a:prstGeom>
        </p:spPr>
      </p:pic>
      <p:pic>
        <p:nvPicPr>
          <p:cNvPr id="42" name="Picture 41"/>
          <p:cNvPicPr>
            <a:picLocks noChangeAspect="1"/>
          </p:cNvPicPr>
          <p:nvPr/>
        </p:nvPicPr>
        <p:blipFill>
          <a:blip r:embed="rId13"/>
          <a:stretch>
            <a:fillRect/>
          </a:stretch>
        </p:blipFill>
        <p:spPr>
          <a:xfrm>
            <a:off x="7172763" y="3383271"/>
            <a:ext cx="140220" cy="134124"/>
          </a:xfrm>
          <a:prstGeom prst="rect">
            <a:avLst/>
          </a:prstGeom>
        </p:spPr>
      </p:pic>
      <p:pic>
        <p:nvPicPr>
          <p:cNvPr id="43" name="Picture 42"/>
          <p:cNvPicPr>
            <a:picLocks noChangeAspect="1"/>
          </p:cNvPicPr>
          <p:nvPr/>
        </p:nvPicPr>
        <p:blipFill>
          <a:blip r:embed="rId14"/>
          <a:stretch>
            <a:fillRect/>
          </a:stretch>
        </p:blipFill>
        <p:spPr>
          <a:xfrm>
            <a:off x="7069687" y="3333795"/>
            <a:ext cx="140220" cy="134124"/>
          </a:xfrm>
          <a:prstGeom prst="rect">
            <a:avLst/>
          </a:prstGeom>
        </p:spPr>
      </p:pic>
      <p:pic>
        <p:nvPicPr>
          <p:cNvPr id="44" name="Picture 43"/>
          <p:cNvPicPr>
            <a:picLocks noChangeAspect="1"/>
          </p:cNvPicPr>
          <p:nvPr/>
        </p:nvPicPr>
        <p:blipFill>
          <a:blip r:embed="rId15"/>
          <a:stretch>
            <a:fillRect/>
          </a:stretch>
        </p:blipFill>
        <p:spPr>
          <a:xfrm>
            <a:off x="5646265" y="3483454"/>
            <a:ext cx="195089" cy="182896"/>
          </a:xfrm>
          <a:prstGeom prst="rect">
            <a:avLst/>
          </a:prstGeom>
        </p:spPr>
      </p:pic>
      <p:pic>
        <p:nvPicPr>
          <p:cNvPr id="45" name="Picture 44"/>
          <p:cNvPicPr>
            <a:picLocks noChangeAspect="1"/>
          </p:cNvPicPr>
          <p:nvPr/>
        </p:nvPicPr>
        <p:blipFill>
          <a:blip r:embed="rId16"/>
          <a:stretch>
            <a:fillRect/>
          </a:stretch>
        </p:blipFill>
        <p:spPr>
          <a:xfrm>
            <a:off x="6551579" y="3715778"/>
            <a:ext cx="164607" cy="158510"/>
          </a:xfrm>
          <a:prstGeom prst="rect">
            <a:avLst/>
          </a:prstGeom>
        </p:spPr>
      </p:pic>
      <p:pic>
        <p:nvPicPr>
          <p:cNvPr id="46" name="Picture 45"/>
          <p:cNvPicPr>
            <a:picLocks noChangeAspect="1"/>
          </p:cNvPicPr>
          <p:nvPr/>
        </p:nvPicPr>
        <p:blipFill>
          <a:blip r:embed="rId17"/>
          <a:stretch>
            <a:fillRect/>
          </a:stretch>
        </p:blipFill>
        <p:spPr>
          <a:xfrm>
            <a:off x="1711745" y="1938693"/>
            <a:ext cx="182896" cy="170703"/>
          </a:xfrm>
          <a:prstGeom prst="rect">
            <a:avLst/>
          </a:prstGeom>
        </p:spPr>
      </p:pic>
      <p:sp>
        <p:nvSpPr>
          <p:cNvPr id="30" name="TextBox 29"/>
          <p:cNvSpPr txBox="1"/>
          <p:nvPr/>
        </p:nvSpPr>
        <p:spPr>
          <a:xfrm>
            <a:off x="199715" y="6255380"/>
            <a:ext cx="5652369" cy="738633"/>
          </a:xfrm>
          <a:prstGeom prst="rect">
            <a:avLst/>
          </a:prstGeom>
          <a:noFill/>
          <a:ln>
            <a:noFill/>
          </a:ln>
        </p:spPr>
        <p:txBody>
          <a:bodyPr spcFirstLastPara="1" wrap="square" lIns="91425" tIns="91425" rIns="91425" bIns="91425" rtlCol="0" anchor="t" anchorCtr="0">
            <a:spAutoFit/>
          </a:bodyPr>
          <a:lstStyle/>
          <a:p>
            <a:pPr algn="l"/>
            <a:r>
              <a:rPr lang="en-US" dirty="0"/>
              <a:t>*Community colleges and broad access universities	</a:t>
            </a:r>
          </a:p>
        </p:txBody>
      </p:sp>
    </p:spTree>
    <p:extLst>
      <p:ext uri="{BB962C8B-B14F-4D97-AF65-F5344CB8AC3E}">
        <p14:creationId xmlns:p14="http://schemas.microsoft.com/office/powerpoint/2010/main" val="32385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 Research Findings  </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2842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50F7C0-AD3D-4E5C-822B-5DCEDE7A6D0F}"/>
              </a:ext>
            </a:extLst>
          </p:cNvPr>
          <p:cNvSpPr>
            <a:spLocks noGrp="1"/>
          </p:cNvSpPr>
          <p:nvPr>
            <p:ph type="title"/>
          </p:nvPr>
        </p:nvSpPr>
        <p:spPr>
          <a:xfrm>
            <a:off x="4554535" y="830569"/>
            <a:ext cx="6646800" cy="978600"/>
          </a:xfrm>
        </p:spPr>
        <p:txBody>
          <a:bodyPr/>
          <a:lstStyle/>
          <a:p>
            <a:r>
              <a:rPr lang="en-US" dirty="0"/>
              <a:t>Institutional Mission Focused on Student Success </a:t>
            </a:r>
          </a:p>
        </p:txBody>
      </p:sp>
      <p:sp>
        <p:nvSpPr>
          <p:cNvPr id="3" name="Text Placeholder 2">
            <a:extLst>
              <a:ext uri="{FF2B5EF4-FFF2-40B4-BE49-F238E27FC236}">
                <a16:creationId xmlns:a16="http://schemas.microsoft.com/office/drawing/2014/main" xmlns="" id="{EC34851E-A37F-4F42-A068-EA6C273528DD}"/>
              </a:ext>
            </a:extLst>
          </p:cNvPr>
          <p:cNvSpPr>
            <a:spLocks noGrp="1"/>
          </p:cNvSpPr>
          <p:nvPr>
            <p:ph type="body" idx="1"/>
          </p:nvPr>
        </p:nvSpPr>
        <p:spPr>
          <a:xfrm>
            <a:off x="4554535" y="1809170"/>
            <a:ext cx="6646800" cy="4606144"/>
          </a:xfrm>
        </p:spPr>
        <p:txBody>
          <a:bodyPr/>
          <a:lstStyle/>
          <a:p>
            <a:r>
              <a:rPr lang="en-US" sz="2800" dirty="0"/>
              <a:t>…we are just using the </a:t>
            </a:r>
            <a:r>
              <a:rPr lang="en-US" sz="2800" dirty="0">
                <a:solidFill>
                  <a:schemeClr val="tx1"/>
                </a:solidFill>
              </a:rPr>
              <a:t>[name of student success initiative] </a:t>
            </a:r>
            <a:r>
              <a:rPr lang="en-US" sz="2800" dirty="0"/>
              <a:t>as our </a:t>
            </a:r>
            <a:r>
              <a:rPr lang="en-US" sz="2800" dirty="0">
                <a:solidFill>
                  <a:schemeClr val="tx2"/>
                </a:solidFill>
              </a:rPr>
              <a:t>strategic planning document</a:t>
            </a:r>
            <a:r>
              <a:rPr lang="en-US" sz="2800" dirty="0"/>
              <a:t>… So that maintains </a:t>
            </a:r>
            <a:r>
              <a:rPr lang="en-US" sz="2800" dirty="0">
                <a:solidFill>
                  <a:schemeClr val="tx2"/>
                </a:solidFill>
              </a:rPr>
              <a:t>alignment</a:t>
            </a:r>
            <a:r>
              <a:rPr lang="en-US" sz="2800" dirty="0"/>
              <a:t>…and that’s quite a bit dependent on the President as well, it really is….to set the </a:t>
            </a:r>
            <a:r>
              <a:rPr lang="en-US" sz="2800" dirty="0">
                <a:solidFill>
                  <a:schemeClr val="tx2"/>
                </a:solidFill>
              </a:rPr>
              <a:t>vision</a:t>
            </a:r>
            <a:r>
              <a:rPr lang="en-US" sz="2800" dirty="0"/>
              <a:t> and keep that </a:t>
            </a:r>
            <a:r>
              <a:rPr lang="en-US" sz="2800" dirty="0">
                <a:solidFill>
                  <a:schemeClr val="tx2"/>
                </a:solidFill>
              </a:rPr>
              <a:t>alignment</a:t>
            </a:r>
            <a:r>
              <a:rPr lang="en-US" sz="2800" dirty="0"/>
              <a:t>.  We’re very well </a:t>
            </a:r>
            <a:r>
              <a:rPr lang="en-US" sz="2800" dirty="0">
                <a:solidFill>
                  <a:schemeClr val="tx2"/>
                </a:solidFill>
              </a:rPr>
              <a:t>aligned</a:t>
            </a:r>
            <a:r>
              <a:rPr lang="en-US" sz="2800" dirty="0"/>
              <a:t> here…I mean we’re all really </a:t>
            </a:r>
            <a:r>
              <a:rPr lang="en-US" sz="2800" dirty="0">
                <a:solidFill>
                  <a:schemeClr val="tx2"/>
                </a:solidFill>
              </a:rPr>
              <a:t>focused</a:t>
            </a:r>
            <a:r>
              <a:rPr lang="en-US" sz="2800" dirty="0"/>
              <a:t> on the [name of student success initiative]. </a:t>
            </a:r>
          </a:p>
          <a:p>
            <a:endParaRPr lang="en-US" sz="2800" dirty="0"/>
          </a:p>
          <a:p>
            <a:pPr algn="r"/>
            <a:r>
              <a:rPr lang="en-US" sz="2400" dirty="0"/>
              <a:t>- Administrator, 2016 </a:t>
            </a:r>
          </a:p>
          <a:p>
            <a:endParaRPr lang="en-US" dirty="0"/>
          </a:p>
        </p:txBody>
      </p:sp>
    </p:spTree>
    <p:extLst>
      <p:ext uri="{BB962C8B-B14F-4D97-AF65-F5344CB8AC3E}">
        <p14:creationId xmlns:p14="http://schemas.microsoft.com/office/powerpoint/2010/main" val="29929684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FFA1A8-C215-4D25-9CDE-CF18A5676F60}"/>
              </a:ext>
            </a:extLst>
          </p:cNvPr>
          <p:cNvSpPr>
            <a:spLocks noGrp="1"/>
          </p:cNvSpPr>
          <p:nvPr>
            <p:ph type="title"/>
          </p:nvPr>
        </p:nvSpPr>
        <p:spPr>
          <a:xfrm>
            <a:off x="4554535" y="364447"/>
            <a:ext cx="6646800" cy="978600"/>
          </a:xfrm>
        </p:spPr>
        <p:txBody>
          <a:bodyPr/>
          <a:lstStyle/>
          <a:p>
            <a:r>
              <a:rPr lang="en-US" dirty="0"/>
              <a:t>Multi-tiered, Aligned Leadership</a:t>
            </a:r>
          </a:p>
        </p:txBody>
      </p:sp>
      <p:sp>
        <p:nvSpPr>
          <p:cNvPr id="3" name="Text Placeholder 2">
            <a:extLst>
              <a:ext uri="{FF2B5EF4-FFF2-40B4-BE49-F238E27FC236}">
                <a16:creationId xmlns:a16="http://schemas.microsoft.com/office/drawing/2014/main" xmlns="" id="{44A1B07D-506F-4C6C-AEE2-5F98784D0B49}"/>
              </a:ext>
            </a:extLst>
          </p:cNvPr>
          <p:cNvSpPr>
            <a:spLocks noGrp="1"/>
          </p:cNvSpPr>
          <p:nvPr>
            <p:ph type="body" idx="1"/>
          </p:nvPr>
        </p:nvSpPr>
        <p:spPr>
          <a:xfrm>
            <a:off x="4554535" y="1343049"/>
            <a:ext cx="6646800" cy="4876801"/>
          </a:xfrm>
        </p:spPr>
        <p:txBody>
          <a:bodyPr/>
          <a:lstStyle/>
          <a:p>
            <a:r>
              <a:rPr lang="en-US" sz="2400" dirty="0"/>
              <a:t>…it has to be the people that are </a:t>
            </a:r>
            <a:r>
              <a:rPr lang="en-US" sz="2400" dirty="0">
                <a:solidFill>
                  <a:schemeClr val="bg2"/>
                </a:solidFill>
              </a:rPr>
              <a:t>working daily </a:t>
            </a:r>
            <a:r>
              <a:rPr lang="en-US" sz="2400" dirty="0"/>
              <a:t>because they’re the only ones that are going to be able to understand what that’s going to look like. … I believe in [project leader] wholeheartedly that he can kind of be that </a:t>
            </a:r>
            <a:r>
              <a:rPr lang="en-US" sz="2400" dirty="0">
                <a:solidFill>
                  <a:schemeClr val="bg2"/>
                </a:solidFill>
              </a:rPr>
              <a:t>intermediary</a:t>
            </a:r>
            <a:r>
              <a:rPr lang="en-US" sz="2400" dirty="0"/>
              <a:t>. … It has to be kind of at that level, where it’s somebody that works on the ground that has the connection with the people that are going to see it, and also has the technical ability and the ability to </a:t>
            </a:r>
            <a:r>
              <a:rPr lang="en-US" sz="2400" dirty="0">
                <a:solidFill>
                  <a:schemeClr val="bg2"/>
                </a:solidFill>
              </a:rPr>
              <a:t>communicate it to the administration</a:t>
            </a:r>
            <a:r>
              <a:rPr lang="en-US" sz="2400" dirty="0"/>
              <a:t>, so that they can see </a:t>
            </a:r>
            <a:r>
              <a:rPr lang="en-US" sz="2400" dirty="0">
                <a:solidFill>
                  <a:schemeClr val="bg2"/>
                </a:solidFill>
              </a:rPr>
              <a:t>what that means for resources</a:t>
            </a:r>
            <a:r>
              <a:rPr lang="en-US" sz="2400" dirty="0"/>
              <a:t>.</a:t>
            </a:r>
          </a:p>
          <a:p>
            <a:pPr algn="r"/>
            <a:r>
              <a:rPr lang="en-US" sz="2400" dirty="0"/>
              <a:t>- End user, 2015 </a:t>
            </a:r>
          </a:p>
          <a:p>
            <a:endParaRPr lang="en-US" dirty="0"/>
          </a:p>
        </p:txBody>
      </p:sp>
    </p:spTree>
    <p:extLst>
      <p:ext uri="{BB962C8B-B14F-4D97-AF65-F5344CB8AC3E}">
        <p14:creationId xmlns:p14="http://schemas.microsoft.com/office/powerpoint/2010/main" val="15120032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38855C-699B-4C50-B729-6EEB834E9289}"/>
              </a:ext>
            </a:extLst>
          </p:cNvPr>
          <p:cNvSpPr>
            <a:spLocks noGrp="1"/>
          </p:cNvSpPr>
          <p:nvPr>
            <p:ph type="title"/>
          </p:nvPr>
        </p:nvSpPr>
        <p:spPr>
          <a:xfrm>
            <a:off x="4554535" y="714378"/>
            <a:ext cx="6646800" cy="978600"/>
          </a:xfrm>
        </p:spPr>
        <p:txBody>
          <a:bodyPr/>
          <a:lstStyle/>
          <a:p>
            <a:r>
              <a:rPr lang="en-US" dirty="0"/>
              <a:t>Vision of Project Benefits </a:t>
            </a:r>
          </a:p>
        </p:txBody>
      </p:sp>
      <p:sp>
        <p:nvSpPr>
          <p:cNvPr id="3" name="Text Placeholder 2">
            <a:extLst>
              <a:ext uri="{FF2B5EF4-FFF2-40B4-BE49-F238E27FC236}">
                <a16:creationId xmlns:a16="http://schemas.microsoft.com/office/drawing/2014/main" xmlns="" id="{42D5C506-164E-4514-8F6A-6FBA13E57929}"/>
              </a:ext>
            </a:extLst>
          </p:cNvPr>
          <p:cNvSpPr>
            <a:spLocks noGrp="1"/>
          </p:cNvSpPr>
          <p:nvPr>
            <p:ph type="body" idx="1"/>
          </p:nvPr>
        </p:nvSpPr>
        <p:spPr>
          <a:xfrm>
            <a:off x="4554535" y="1843314"/>
            <a:ext cx="6646800" cy="4757511"/>
          </a:xfrm>
        </p:spPr>
        <p:txBody>
          <a:bodyPr/>
          <a:lstStyle/>
          <a:p>
            <a:r>
              <a:rPr lang="en-US" sz="2600" dirty="0"/>
              <a:t>But he had to make sure everyone was committed to it, and </a:t>
            </a:r>
            <a:r>
              <a:rPr lang="en-US" sz="2600" dirty="0">
                <a:solidFill>
                  <a:schemeClr val="tx2"/>
                </a:solidFill>
              </a:rPr>
              <a:t>not just make it one other way </a:t>
            </a:r>
            <a:r>
              <a:rPr lang="en-US" sz="2600" dirty="0"/>
              <a:t>students could work with us, </a:t>
            </a:r>
            <a:r>
              <a:rPr lang="en-US" sz="2600" dirty="0">
                <a:solidFill>
                  <a:schemeClr val="tx2"/>
                </a:solidFill>
              </a:rPr>
              <a:t>but </a:t>
            </a:r>
            <a:r>
              <a:rPr lang="en-US" sz="2600" i="1" dirty="0">
                <a:solidFill>
                  <a:schemeClr val="tx2"/>
                </a:solidFill>
              </a:rPr>
              <a:t>the</a:t>
            </a:r>
            <a:r>
              <a:rPr lang="en-US" sz="2600" dirty="0">
                <a:solidFill>
                  <a:schemeClr val="tx2"/>
                </a:solidFill>
              </a:rPr>
              <a:t> way </a:t>
            </a:r>
            <a:r>
              <a:rPr lang="en-US" sz="2600" dirty="0"/>
              <a:t>they work with us. Commitment from ed services to basically [say], you are getting rid of all your paper forms. … We are </a:t>
            </a:r>
            <a:r>
              <a:rPr lang="en-US" sz="2600" dirty="0">
                <a:solidFill>
                  <a:schemeClr val="tx2"/>
                </a:solidFill>
              </a:rPr>
              <a:t>redesigning</a:t>
            </a:r>
            <a:r>
              <a:rPr lang="en-US" sz="2600" dirty="0"/>
              <a:t> it [education planning] around the whole concept that advisors can be sitting down at a computer with a student.</a:t>
            </a:r>
          </a:p>
          <a:p>
            <a:pPr algn="r"/>
            <a:r>
              <a:rPr lang="en-US" sz="2600" dirty="0"/>
              <a:t>- Key project team member, 2015</a:t>
            </a:r>
            <a:r>
              <a:rPr lang="en-US" sz="2400" dirty="0"/>
              <a:t> </a:t>
            </a:r>
          </a:p>
        </p:txBody>
      </p:sp>
    </p:spTree>
    <p:extLst>
      <p:ext uri="{BB962C8B-B14F-4D97-AF65-F5344CB8AC3E}">
        <p14:creationId xmlns:p14="http://schemas.microsoft.com/office/powerpoint/2010/main" val="5632558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62CF24-ADFB-4902-9743-414B3710A397}"/>
              </a:ext>
            </a:extLst>
          </p:cNvPr>
          <p:cNvSpPr>
            <a:spLocks noGrp="1"/>
          </p:cNvSpPr>
          <p:nvPr>
            <p:ph type="title"/>
          </p:nvPr>
        </p:nvSpPr>
        <p:spPr>
          <a:xfrm>
            <a:off x="4554535" y="814389"/>
            <a:ext cx="6646800" cy="978600"/>
          </a:xfrm>
        </p:spPr>
        <p:txBody>
          <a:bodyPr/>
          <a:lstStyle/>
          <a:p>
            <a:r>
              <a:rPr lang="en-US" dirty="0"/>
              <a:t>Compatibility of New and Existing Technologies</a:t>
            </a:r>
          </a:p>
        </p:txBody>
      </p:sp>
      <p:sp>
        <p:nvSpPr>
          <p:cNvPr id="3" name="Text Placeholder 2">
            <a:extLst>
              <a:ext uri="{FF2B5EF4-FFF2-40B4-BE49-F238E27FC236}">
                <a16:creationId xmlns:a16="http://schemas.microsoft.com/office/drawing/2014/main" xmlns="" id="{C63A51A1-6D2D-45B1-8B60-2F5D6B1418B3}"/>
              </a:ext>
            </a:extLst>
          </p:cNvPr>
          <p:cNvSpPr>
            <a:spLocks noGrp="1"/>
          </p:cNvSpPr>
          <p:nvPr>
            <p:ph type="body" idx="1"/>
          </p:nvPr>
        </p:nvSpPr>
        <p:spPr>
          <a:xfrm>
            <a:off x="4554535" y="1915891"/>
            <a:ext cx="6646800" cy="4127725"/>
          </a:xfrm>
        </p:spPr>
        <p:txBody>
          <a:bodyPr/>
          <a:lstStyle/>
          <a:p>
            <a:r>
              <a:rPr lang="en-US" sz="2800" dirty="0"/>
              <a:t>Well I think that they need to see </a:t>
            </a:r>
            <a:r>
              <a:rPr lang="en-US" sz="2800" dirty="0">
                <a:solidFill>
                  <a:schemeClr val="tx2"/>
                </a:solidFill>
              </a:rPr>
              <a:t>how it connects </a:t>
            </a:r>
            <a:r>
              <a:rPr lang="en-US" sz="2800" dirty="0"/>
              <a:t>with their current computer system.  Probably not all of them are like [name of] State where it is so antiquated that you can’t even speak the same language...  But really </a:t>
            </a:r>
            <a:r>
              <a:rPr lang="en-US" sz="2800" dirty="0">
                <a:solidFill>
                  <a:schemeClr val="tx2"/>
                </a:solidFill>
              </a:rPr>
              <a:t>figuring out how it meshes </a:t>
            </a:r>
            <a:r>
              <a:rPr lang="en-US" sz="2800" dirty="0"/>
              <a:t>with your system and then doing some slow introductions I think.</a:t>
            </a:r>
          </a:p>
          <a:p>
            <a:endParaRPr lang="en-US" sz="2800" dirty="0"/>
          </a:p>
          <a:p>
            <a:pPr algn="r"/>
            <a:r>
              <a:rPr lang="en-US" sz="2800" dirty="0"/>
              <a:t>- End user, 2015</a:t>
            </a:r>
          </a:p>
          <a:p>
            <a:endParaRPr lang="en-US" dirty="0"/>
          </a:p>
        </p:txBody>
      </p:sp>
    </p:spTree>
    <p:extLst>
      <p:ext uri="{BB962C8B-B14F-4D97-AF65-F5344CB8AC3E}">
        <p14:creationId xmlns:p14="http://schemas.microsoft.com/office/powerpoint/2010/main" val="4271620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5E4AF7-A38E-4943-9903-4DD8879AC1CC}"/>
              </a:ext>
            </a:extLst>
          </p:cNvPr>
          <p:cNvSpPr>
            <a:spLocks noGrp="1"/>
          </p:cNvSpPr>
          <p:nvPr>
            <p:ph type="title"/>
          </p:nvPr>
        </p:nvSpPr>
        <p:spPr>
          <a:xfrm>
            <a:off x="4554535" y="814389"/>
            <a:ext cx="6646800" cy="978600"/>
          </a:xfrm>
        </p:spPr>
        <p:txBody>
          <a:bodyPr/>
          <a:lstStyle/>
          <a:p>
            <a:r>
              <a:rPr lang="en-US" dirty="0"/>
              <a:t>Need for Understanding of Product and Vendor </a:t>
            </a:r>
          </a:p>
        </p:txBody>
      </p:sp>
      <p:sp>
        <p:nvSpPr>
          <p:cNvPr id="3" name="Text Placeholder 2">
            <a:extLst>
              <a:ext uri="{FF2B5EF4-FFF2-40B4-BE49-F238E27FC236}">
                <a16:creationId xmlns:a16="http://schemas.microsoft.com/office/drawing/2014/main" xmlns="" id="{F2D80317-4921-4986-BA8B-B4C25B5C1FE4}"/>
              </a:ext>
            </a:extLst>
          </p:cNvPr>
          <p:cNvSpPr>
            <a:spLocks noGrp="1"/>
          </p:cNvSpPr>
          <p:nvPr>
            <p:ph type="body" idx="1"/>
          </p:nvPr>
        </p:nvSpPr>
        <p:spPr>
          <a:xfrm>
            <a:off x="4554535" y="1915891"/>
            <a:ext cx="6646800" cy="4127725"/>
          </a:xfrm>
        </p:spPr>
        <p:txBody>
          <a:bodyPr/>
          <a:lstStyle/>
          <a:p>
            <a:r>
              <a:rPr lang="en-US" sz="2800" dirty="0"/>
              <a:t>We needed to know what the </a:t>
            </a:r>
            <a:r>
              <a:rPr lang="en-US" sz="2800" dirty="0">
                <a:solidFill>
                  <a:schemeClr val="tx2"/>
                </a:solidFill>
              </a:rPr>
              <a:t>limitations</a:t>
            </a:r>
            <a:r>
              <a:rPr lang="en-US" sz="2800" dirty="0"/>
              <a:t> of the system were. We were told, “Oh yeah, you know, it can do that. Oh yeah, it can do that.” And then when it came time to doing it, it </a:t>
            </a:r>
            <a:r>
              <a:rPr lang="en-US" sz="2800" dirty="0">
                <a:solidFill>
                  <a:schemeClr val="tx2"/>
                </a:solidFill>
              </a:rPr>
              <a:t>couldn’t do it</a:t>
            </a:r>
            <a:r>
              <a:rPr lang="en-US" sz="2800" dirty="0"/>
              <a:t>. And whenever we would contact them and say, “We can’t get it to do this or that,’ they would go, “Oh, yeah, well, </a:t>
            </a:r>
            <a:r>
              <a:rPr lang="en-US" sz="2800" dirty="0">
                <a:solidFill>
                  <a:schemeClr val="tx2"/>
                </a:solidFill>
              </a:rPr>
              <a:t>that’s the way it is</a:t>
            </a:r>
            <a:r>
              <a:rPr lang="en-US" sz="2800" dirty="0"/>
              <a:t>.”</a:t>
            </a:r>
          </a:p>
          <a:p>
            <a:pPr algn="r"/>
            <a:r>
              <a:rPr lang="en-US" sz="2800" dirty="0"/>
              <a:t>- End user, 2015</a:t>
            </a:r>
          </a:p>
          <a:p>
            <a:endParaRPr lang="en-US" dirty="0"/>
          </a:p>
        </p:txBody>
      </p:sp>
    </p:spTree>
    <p:extLst>
      <p:ext uri="{BB962C8B-B14F-4D97-AF65-F5344CB8AC3E}">
        <p14:creationId xmlns:p14="http://schemas.microsoft.com/office/powerpoint/2010/main" val="2174357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7075CD6-110D-4BB1-A948-8364B2ED1A94}"/>
              </a:ext>
            </a:extLst>
          </p:cNvPr>
          <p:cNvSpPr>
            <a:spLocks noGrp="1"/>
          </p:cNvSpPr>
          <p:nvPr>
            <p:ph type="body" idx="1"/>
          </p:nvPr>
        </p:nvSpPr>
        <p:spPr/>
        <p:txBody>
          <a:bodyPr/>
          <a:lstStyle/>
          <a:p>
            <a:r>
              <a:rPr lang="en-US" dirty="0"/>
              <a:t>Examine how technology-mediated advising can be used to provide holistic student support using multiple viewpoints:</a:t>
            </a:r>
          </a:p>
          <a:p>
            <a:pPr marL="50798" indent="0">
              <a:buNone/>
            </a:pPr>
            <a:endParaRPr lang="en-US" dirty="0"/>
          </a:p>
          <a:p>
            <a:pPr lvl="1"/>
            <a:r>
              <a:rPr lang="en-US" b="1" dirty="0">
                <a:solidFill>
                  <a:schemeClr val="bg2"/>
                </a:solidFill>
              </a:rPr>
              <a:t>Qualitative data: </a:t>
            </a:r>
            <a:r>
              <a:rPr lang="en-US" dirty="0">
                <a:solidFill>
                  <a:schemeClr val="tx1"/>
                </a:solidFill>
              </a:rPr>
              <a:t>Factors</a:t>
            </a:r>
            <a:r>
              <a:rPr lang="en-US" dirty="0"/>
              <a:t> that promote the successful adoption of technology-mediated advising redesign as well as challenges </a:t>
            </a:r>
          </a:p>
          <a:p>
            <a:pPr marL="533373" lvl="1" indent="0">
              <a:buNone/>
            </a:pPr>
            <a:endParaRPr lang="en-US" dirty="0"/>
          </a:p>
          <a:p>
            <a:pPr lvl="1"/>
            <a:r>
              <a:rPr lang="en-US" b="1" dirty="0">
                <a:solidFill>
                  <a:schemeClr val="bg2"/>
                </a:solidFill>
              </a:rPr>
              <a:t>Quantitative data: </a:t>
            </a:r>
            <a:r>
              <a:rPr lang="en-US" dirty="0">
                <a:solidFill>
                  <a:schemeClr val="tx1"/>
                </a:solidFill>
              </a:rPr>
              <a:t>Trends in student outcomes before and after implementing technology-mediated advising redesign </a:t>
            </a:r>
          </a:p>
          <a:p>
            <a:pPr marL="533373" lvl="1" indent="0">
              <a:buNone/>
            </a:pPr>
            <a:endParaRPr lang="en-US" dirty="0">
              <a:solidFill>
                <a:schemeClr val="tx1"/>
              </a:solidFill>
            </a:endParaRPr>
          </a:p>
          <a:p>
            <a:pPr lvl="1"/>
            <a:r>
              <a:rPr lang="en-US" b="1" dirty="0">
                <a:solidFill>
                  <a:schemeClr val="accent1"/>
                </a:solidFill>
              </a:rPr>
              <a:t>Case study: </a:t>
            </a:r>
            <a:r>
              <a:rPr lang="en-US" dirty="0">
                <a:solidFill>
                  <a:schemeClr val="tx1"/>
                </a:solidFill>
              </a:rPr>
              <a:t>Technology-mediated advising redesign at Zane State </a:t>
            </a:r>
            <a:r>
              <a:rPr lang="en-US" b="1" dirty="0">
                <a:solidFill>
                  <a:schemeClr val="bg2"/>
                </a:solidFill>
              </a:rPr>
              <a:t> </a:t>
            </a:r>
          </a:p>
        </p:txBody>
      </p:sp>
      <p:sp>
        <p:nvSpPr>
          <p:cNvPr id="3" name="Title 2">
            <a:extLst>
              <a:ext uri="{FF2B5EF4-FFF2-40B4-BE49-F238E27FC236}">
                <a16:creationId xmlns:a16="http://schemas.microsoft.com/office/drawing/2014/main" xmlns="" id="{766C1283-0668-45AF-87E1-49551241CC5C}"/>
              </a:ext>
            </a:extLst>
          </p:cNvPr>
          <p:cNvSpPr>
            <a:spLocks noGrp="1"/>
          </p:cNvSpPr>
          <p:nvPr>
            <p:ph type="title"/>
          </p:nvPr>
        </p:nvSpPr>
        <p:spPr/>
        <p:txBody>
          <a:bodyPr/>
          <a:lstStyle/>
          <a:p>
            <a:r>
              <a:rPr lang="en-US" dirty="0"/>
              <a:t>Purpose</a:t>
            </a:r>
          </a:p>
        </p:txBody>
      </p:sp>
      <p:sp>
        <p:nvSpPr>
          <p:cNvPr id="4" name="Text Placeholder 3">
            <a:extLst>
              <a:ext uri="{FF2B5EF4-FFF2-40B4-BE49-F238E27FC236}">
                <a16:creationId xmlns:a16="http://schemas.microsoft.com/office/drawing/2014/main" xmlns="" id="{251C45F2-19CE-4AA5-A2AB-28421275D18C}"/>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35897326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Key Performance Indicators </a:t>
            </a:r>
          </a:p>
        </p:txBody>
      </p:sp>
      <p:sp>
        <p:nvSpPr>
          <p:cNvPr id="6" name="Text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712452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marL="0">
              <a:lnSpc>
                <a:spcPct val="100000"/>
              </a:lnSpc>
              <a:spcBef>
                <a:spcPts val="0"/>
              </a:spcBef>
              <a:buFont typeface="Wingdings" panose="05000000000000000000" pitchFamily="2" charset="2"/>
              <a:buChar char="ü"/>
            </a:pPr>
            <a:r>
              <a:rPr lang="en-US" sz="2250" dirty="0"/>
              <a:t>Credit momentum</a:t>
            </a:r>
          </a:p>
          <a:p>
            <a:pPr marL="0">
              <a:lnSpc>
                <a:spcPct val="100000"/>
              </a:lnSpc>
              <a:spcBef>
                <a:spcPts val="0"/>
              </a:spcBef>
              <a:buFont typeface="Wingdings" panose="05000000000000000000" pitchFamily="2" charset="2"/>
              <a:buChar char="ü"/>
            </a:pPr>
            <a:r>
              <a:rPr lang="en-US" sz="2250" dirty="0"/>
              <a:t>Credits earned</a:t>
            </a:r>
          </a:p>
          <a:p>
            <a:pPr marL="0">
              <a:lnSpc>
                <a:spcPct val="100000"/>
              </a:lnSpc>
              <a:spcBef>
                <a:spcPts val="0"/>
              </a:spcBef>
              <a:buFont typeface="Wingdings" panose="05000000000000000000" pitchFamily="2" charset="2"/>
              <a:buChar char="ü"/>
            </a:pPr>
            <a:r>
              <a:rPr lang="en-US" sz="2250" dirty="0"/>
              <a:t>Grade point average (GPA)</a:t>
            </a:r>
          </a:p>
          <a:p>
            <a:pPr marL="0">
              <a:lnSpc>
                <a:spcPct val="100000"/>
              </a:lnSpc>
              <a:spcBef>
                <a:spcPts val="0"/>
              </a:spcBef>
              <a:buFont typeface="Wingdings" panose="05000000000000000000" pitchFamily="2" charset="2"/>
              <a:buChar char="ü"/>
            </a:pPr>
            <a:r>
              <a:rPr lang="en-US" sz="2250" dirty="0" smtClean="0"/>
              <a:t>Retention</a:t>
            </a:r>
            <a:endParaRPr lang="en-US" sz="2250" dirty="0"/>
          </a:p>
          <a:p>
            <a:pPr marL="0">
              <a:lnSpc>
                <a:spcPct val="100000"/>
              </a:lnSpc>
              <a:spcBef>
                <a:spcPts val="0"/>
              </a:spcBef>
              <a:buFont typeface="Wingdings" panose="05000000000000000000" pitchFamily="2" charset="2"/>
              <a:buChar char="ü"/>
            </a:pPr>
            <a:r>
              <a:rPr lang="en-US" sz="2250" dirty="0"/>
              <a:t>Completion</a:t>
            </a:r>
          </a:p>
        </p:txBody>
      </p:sp>
      <p:sp>
        <p:nvSpPr>
          <p:cNvPr id="3" name="Title 2">
            <a:extLst>
              <a:ext uri="{FF2B5EF4-FFF2-40B4-BE49-F238E27FC236}">
                <a16:creationId xmlns:a16="http://schemas.microsoft.com/office/drawing/2014/main" xmlns="" id="{EF1BAAC8-1701-D046-8CDE-EACB5F7767D3}"/>
              </a:ext>
            </a:extLst>
          </p:cNvPr>
          <p:cNvSpPr>
            <a:spLocks noGrp="1"/>
          </p:cNvSpPr>
          <p:nvPr>
            <p:ph type="title"/>
          </p:nvPr>
        </p:nvSpPr>
        <p:spPr/>
        <p:txBody>
          <a:bodyPr/>
          <a:lstStyle/>
          <a:p>
            <a:pPr fontAlgn="ctr"/>
            <a:r>
              <a:rPr lang="es-ES" dirty="0"/>
              <a:t>Key Performance </a:t>
            </a:r>
            <a:r>
              <a:rPr lang="es-ES" dirty="0" err="1"/>
              <a:t>Indicators</a:t>
            </a:r>
            <a:r>
              <a:rPr lang="es-ES" dirty="0"/>
              <a:t/>
            </a:r>
            <a:br>
              <a:rPr lang="es-ES" dirty="0"/>
            </a:br>
            <a:r>
              <a:rPr lang="en-US" b="0" dirty="0"/>
              <a:t/>
            </a:r>
            <a:br>
              <a:rPr lang="en-US" b="0" dirty="0"/>
            </a:br>
            <a:r>
              <a:rPr lang="en-US" dirty="0"/>
              <a:t> </a:t>
            </a:r>
            <a:r>
              <a:rPr lang="en-US" b="0" dirty="0"/>
              <a:t/>
            </a:r>
            <a:br>
              <a:rPr lang="en-US" b="0" dirty="0"/>
            </a:br>
            <a:endParaRPr lang="en-US" dirty="0"/>
          </a:p>
        </p:txBody>
      </p:sp>
      <p:sp>
        <p:nvSpPr>
          <p:cNvPr id="5" name="Text Placeholder 4"/>
          <p:cNvSpPr>
            <a:spLocks noGrp="1"/>
          </p:cNvSpPr>
          <p:nvPr>
            <p:ph type="body" idx="2"/>
          </p:nvPr>
        </p:nvSpPr>
        <p:spPr/>
        <p:txBody>
          <a:bodyPr/>
          <a:lstStyle/>
          <a:p>
            <a:endParaRPr lang="en-US"/>
          </a:p>
        </p:txBody>
      </p:sp>
      <p:sp>
        <p:nvSpPr>
          <p:cNvPr id="2" name="TextBox 1">
            <a:extLst>
              <a:ext uri="{FF2B5EF4-FFF2-40B4-BE49-F238E27FC236}">
                <a16:creationId xmlns:a16="http://schemas.microsoft.com/office/drawing/2014/main" xmlns="" id="{53361A74-C999-2D42-B10E-170804B25468}"/>
              </a:ext>
            </a:extLst>
          </p:cNvPr>
          <p:cNvSpPr txBox="1"/>
          <p:nvPr/>
        </p:nvSpPr>
        <p:spPr>
          <a:xfrm>
            <a:off x="653551" y="4835815"/>
            <a:ext cx="7950156" cy="1514816"/>
          </a:xfrm>
          <a:prstGeom prst="rect">
            <a:avLst/>
          </a:prstGeom>
          <a:noFill/>
          <a:ln>
            <a:noFill/>
          </a:ln>
        </p:spPr>
        <p:txBody>
          <a:bodyPr spcFirstLastPara="1" wrap="square" lIns="64283" tIns="64283" rIns="64283" bIns="64283" rtlCol="0" anchor="t" anchorCtr="0">
            <a:spAutoFit/>
          </a:bodyPr>
          <a:lstStyle/>
          <a:p>
            <a:pPr marL="321457" indent="-321457">
              <a:buClr>
                <a:srgbClr val="0070C0"/>
              </a:buClr>
              <a:buFont typeface="Arial" panose="020B0604020202020204" pitchFamily="34" charset="0"/>
              <a:buChar char="•"/>
            </a:pPr>
            <a:r>
              <a:rPr lang="en-US" sz="2250" dirty="0">
                <a:latin typeface="Arial" panose="020B0604020202020204" pitchFamily="34" charset="0"/>
                <a:cs typeface="Arial" panose="020B0604020202020204" pitchFamily="34" charset="0"/>
              </a:rPr>
              <a:t>Administrative student-level data for the 26 </a:t>
            </a:r>
            <a:r>
              <a:rPr lang="en-US" sz="2250" dirty="0" err="1">
                <a:latin typeface="Arial" panose="020B0604020202020204" pitchFamily="34" charset="0"/>
                <a:cs typeface="Arial" panose="020B0604020202020204" pitchFamily="34" charset="0"/>
              </a:rPr>
              <a:t>iPASS</a:t>
            </a:r>
            <a:r>
              <a:rPr lang="en-US" sz="2250" dirty="0">
                <a:latin typeface="Arial" panose="020B0604020202020204" pitchFamily="34" charset="0"/>
                <a:cs typeface="Arial" panose="020B0604020202020204" pitchFamily="34" charset="0"/>
              </a:rPr>
              <a:t> colleges grantees </a:t>
            </a:r>
            <a:r>
              <a:rPr lang="en-US" sz="2250" dirty="0"/>
              <a:t>from 2011 to fall of 2017.</a:t>
            </a:r>
            <a:endParaRPr lang="en-US" sz="2250" dirty="0">
              <a:latin typeface="Arial" panose="020B0604020202020204" pitchFamily="34" charset="0"/>
              <a:cs typeface="Arial" panose="020B0604020202020204" pitchFamily="34" charset="0"/>
            </a:endParaRPr>
          </a:p>
          <a:p>
            <a:pPr marL="321457" indent="-321457">
              <a:buClr>
                <a:srgbClr val="0070C0"/>
              </a:buClr>
              <a:buFont typeface="Arial" panose="020B0604020202020204" pitchFamily="34" charset="0"/>
              <a:buChar char="•"/>
            </a:pPr>
            <a:r>
              <a:rPr lang="en-US" sz="2250" dirty="0">
                <a:latin typeface="Arial" panose="020B0604020202020204" pitchFamily="34" charset="0"/>
                <a:cs typeface="Arial" panose="020B0604020202020204" pitchFamily="34" charset="0"/>
              </a:rPr>
              <a:t>Survey institutional level data documenting technology-mediated advising practices by the summer of 2017</a:t>
            </a:r>
            <a:endParaRPr lang="en-US" sz="2531" dirty="0">
              <a:latin typeface="Arial" panose="020B0604020202020204" pitchFamily="34" charset="0"/>
              <a:cs typeface="Arial" panose="020B0604020202020204" pitchFamily="34" charset="0"/>
            </a:endParaRPr>
          </a:p>
        </p:txBody>
      </p:sp>
      <p:sp>
        <p:nvSpPr>
          <p:cNvPr id="6" name="Title 2">
            <a:extLst>
              <a:ext uri="{FF2B5EF4-FFF2-40B4-BE49-F238E27FC236}">
                <a16:creationId xmlns:a16="http://schemas.microsoft.com/office/drawing/2014/main" xmlns="" id="{1E73FB6C-E631-434F-BF54-2BECFD9EADDD}"/>
              </a:ext>
            </a:extLst>
          </p:cNvPr>
          <p:cNvSpPr txBox="1">
            <a:spLocks/>
          </p:cNvSpPr>
          <p:nvPr/>
        </p:nvSpPr>
        <p:spPr>
          <a:xfrm>
            <a:off x="653551" y="4142288"/>
            <a:ext cx="8366100" cy="449257"/>
          </a:xfrm>
          <a:prstGeom prst="rect">
            <a:avLst/>
          </a:prstGeom>
          <a:noFill/>
          <a:ln>
            <a:noFill/>
          </a:ln>
        </p:spPr>
        <p:txBody>
          <a:bodyPr spcFirstLastPara="1" wrap="square" lIns="64283" tIns="64283" rIns="64283" bIns="64283" anchor="t" anchorCtr="0"/>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dk1"/>
              </a:buClr>
              <a:buSzPts val="3200"/>
              <a:buFont typeface="Arial"/>
              <a:buNone/>
              <a:defRPr sz="4551" b="1" i="0" u="none" strike="noStrike" cap="none">
                <a:solidFill>
                  <a:schemeClr val="dk1"/>
                </a:solidFill>
                <a:latin typeface="+mj-lt"/>
                <a:ea typeface="Arial"/>
                <a:cs typeface="Arial"/>
                <a:sym typeface="Arial"/>
              </a:defRPr>
            </a:lvl1pPr>
            <a:lvl2pPr lvl="1" rtl="0">
              <a:spcBef>
                <a:spcPts val="0"/>
              </a:spcBef>
              <a:spcAft>
                <a:spcPts val="0"/>
              </a:spcAft>
              <a:buSzPts val="1400"/>
              <a:buNone/>
              <a:defRPr sz="2560"/>
            </a:lvl2pPr>
            <a:lvl3pPr lvl="2" rtl="0">
              <a:spcBef>
                <a:spcPts val="0"/>
              </a:spcBef>
              <a:spcAft>
                <a:spcPts val="0"/>
              </a:spcAft>
              <a:buSzPts val="1400"/>
              <a:buNone/>
              <a:defRPr sz="2560"/>
            </a:lvl3pPr>
            <a:lvl4pPr lvl="3" rtl="0">
              <a:spcBef>
                <a:spcPts val="0"/>
              </a:spcBef>
              <a:spcAft>
                <a:spcPts val="0"/>
              </a:spcAft>
              <a:buSzPts val="1400"/>
              <a:buNone/>
              <a:defRPr sz="2560"/>
            </a:lvl4pPr>
            <a:lvl5pPr lvl="4" rtl="0">
              <a:spcBef>
                <a:spcPts val="0"/>
              </a:spcBef>
              <a:spcAft>
                <a:spcPts val="0"/>
              </a:spcAft>
              <a:buSzPts val="1400"/>
              <a:buNone/>
              <a:defRPr sz="2560"/>
            </a:lvl5pPr>
            <a:lvl6pPr lvl="5" rtl="0">
              <a:spcBef>
                <a:spcPts val="0"/>
              </a:spcBef>
              <a:spcAft>
                <a:spcPts val="0"/>
              </a:spcAft>
              <a:buSzPts val="1400"/>
              <a:buNone/>
              <a:defRPr sz="2560"/>
            </a:lvl6pPr>
            <a:lvl7pPr lvl="6" rtl="0">
              <a:spcBef>
                <a:spcPts val="0"/>
              </a:spcBef>
              <a:spcAft>
                <a:spcPts val="0"/>
              </a:spcAft>
              <a:buSzPts val="1400"/>
              <a:buNone/>
              <a:defRPr sz="2560"/>
            </a:lvl7pPr>
            <a:lvl8pPr lvl="7" rtl="0">
              <a:spcBef>
                <a:spcPts val="0"/>
              </a:spcBef>
              <a:spcAft>
                <a:spcPts val="0"/>
              </a:spcAft>
              <a:buSzPts val="1400"/>
              <a:buNone/>
              <a:defRPr sz="2560"/>
            </a:lvl8pPr>
            <a:lvl9pPr lvl="8" rtl="0">
              <a:spcBef>
                <a:spcPts val="0"/>
              </a:spcBef>
              <a:spcAft>
                <a:spcPts val="0"/>
              </a:spcAft>
              <a:buSzPts val="1400"/>
              <a:buNone/>
              <a:defRPr sz="2560"/>
            </a:lvl9pPr>
          </a:lstStyle>
          <a:p>
            <a:pPr defTabSz="642915" fontAlgn="ctr"/>
            <a:r>
              <a:rPr lang="es-ES" sz="3200" dirty="0"/>
              <a:t>Data</a:t>
            </a:r>
            <a:br>
              <a:rPr lang="es-ES" sz="3200" dirty="0"/>
            </a:br>
            <a:r>
              <a:rPr lang="en-US" sz="3200" b="0" dirty="0"/>
              <a:t/>
            </a:r>
            <a:br>
              <a:rPr lang="en-US" sz="3200" b="0" dirty="0"/>
            </a:br>
            <a:r>
              <a:rPr lang="en-US" sz="3200" dirty="0"/>
              <a:t> </a:t>
            </a:r>
            <a:r>
              <a:rPr lang="en-US" sz="3200" b="0" dirty="0"/>
              <a:t/>
            </a:r>
            <a:br>
              <a:rPr lang="en-US" sz="3200" b="0" dirty="0"/>
            </a:br>
            <a:endParaRPr lang="en-US" sz="3200" dirty="0"/>
          </a:p>
        </p:txBody>
      </p:sp>
    </p:spTree>
    <p:extLst>
      <p:ext uri="{BB962C8B-B14F-4D97-AF65-F5344CB8AC3E}">
        <p14:creationId xmlns:p14="http://schemas.microsoft.com/office/powerpoint/2010/main" val="830529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66604" y="1834615"/>
            <a:ext cx="9433431" cy="2082900"/>
          </a:xfrm>
        </p:spPr>
        <p:txBody>
          <a:bodyPr/>
          <a:lstStyle/>
          <a:p>
            <a:pPr marL="457200" indent="-457200">
              <a:buFont typeface="Wingdings" panose="05000000000000000000" pitchFamily="2" charset="2"/>
              <a:buChar char="ü"/>
            </a:pPr>
            <a:r>
              <a:rPr lang="en-US" sz="2400" dirty="0"/>
              <a:t>Two-year institutions are making progress towards full implementation</a:t>
            </a:r>
          </a:p>
          <a:p>
            <a:pPr marL="457200" indent="-457200">
              <a:buFont typeface="Wingdings" panose="05000000000000000000" pitchFamily="2" charset="2"/>
              <a:buChar char="ü"/>
            </a:pPr>
            <a:endParaRPr lang="en-US" sz="2400" dirty="0"/>
          </a:p>
          <a:p>
            <a:pPr marL="457200" indent="-457200">
              <a:buFont typeface="Wingdings" panose="05000000000000000000" pitchFamily="2" charset="2"/>
              <a:buChar char="ü"/>
            </a:pPr>
            <a:r>
              <a:rPr lang="en-US" sz="2400" dirty="0"/>
              <a:t>Changes in KPIs take time, and are not to be expected </a:t>
            </a:r>
          </a:p>
          <a:p>
            <a:pPr marL="457200" indent="-457200">
              <a:buFont typeface="Wingdings" panose="05000000000000000000" pitchFamily="2" charset="2"/>
              <a:buChar char="ü"/>
            </a:pPr>
            <a:endParaRPr lang="en-US" sz="2400" dirty="0"/>
          </a:p>
          <a:p>
            <a:pPr marL="457200" indent="-457200">
              <a:buFont typeface="Wingdings" panose="05000000000000000000" pitchFamily="2" charset="2"/>
              <a:buChar char="ü"/>
            </a:pPr>
            <a:r>
              <a:rPr lang="en-US" sz="2400" dirty="0"/>
              <a:t>KPIs are only descriptive </a:t>
            </a:r>
          </a:p>
          <a:p>
            <a:pPr marL="457200" indent="-457200">
              <a:buFont typeface="Wingdings" panose="05000000000000000000" pitchFamily="2" charset="2"/>
              <a:buChar char="ü"/>
            </a:pPr>
            <a:endParaRPr lang="en-US" sz="2400" dirty="0"/>
          </a:p>
        </p:txBody>
      </p:sp>
      <p:sp>
        <p:nvSpPr>
          <p:cNvPr id="3" name="Title 2">
            <a:extLst>
              <a:ext uri="{FF2B5EF4-FFF2-40B4-BE49-F238E27FC236}">
                <a16:creationId xmlns:a16="http://schemas.microsoft.com/office/drawing/2014/main" xmlns="" id="{2A0AE8F7-3BAB-4D26-A55D-5C0D9A3B3F13}"/>
              </a:ext>
            </a:extLst>
          </p:cNvPr>
          <p:cNvSpPr>
            <a:spLocks noGrp="1"/>
          </p:cNvSpPr>
          <p:nvPr>
            <p:ph type="title"/>
          </p:nvPr>
        </p:nvSpPr>
        <p:spPr/>
        <p:txBody>
          <a:bodyPr/>
          <a:lstStyle/>
          <a:p>
            <a:r>
              <a:rPr lang="en-US" dirty="0"/>
              <a:t>KPIs and advising redesign</a:t>
            </a:r>
          </a:p>
        </p:txBody>
      </p:sp>
      <p:sp>
        <p:nvSpPr>
          <p:cNvPr id="7" name="Text Placeholder 6"/>
          <p:cNvSpPr>
            <a:spLocks noGrp="1"/>
          </p:cNvSpPr>
          <p:nvPr>
            <p:ph type="body" idx="3"/>
          </p:nvPr>
        </p:nvSpPr>
        <p:spPr/>
        <p:txBody>
          <a:bodyPr/>
          <a:lstStyle/>
          <a:p>
            <a:endParaRPr lang="en-US"/>
          </a:p>
        </p:txBody>
      </p:sp>
      <p:sp>
        <p:nvSpPr>
          <p:cNvPr id="12" name="Text Placeholder 11"/>
          <p:cNvSpPr>
            <a:spLocks noGrp="1"/>
          </p:cNvSpPr>
          <p:nvPr>
            <p:ph type="body" idx="2"/>
          </p:nvPr>
        </p:nvSpPr>
        <p:spPr>
          <a:xfrm>
            <a:off x="1796601" y="4443438"/>
            <a:ext cx="9342795" cy="1097100"/>
          </a:xfrm>
        </p:spPr>
        <p:txBody>
          <a:bodyPr/>
          <a:lstStyle/>
          <a:p>
            <a:pPr algn="l"/>
            <a:r>
              <a:rPr lang="en-US" sz="4000" dirty="0"/>
              <a:t>Advising redesign takes time!</a:t>
            </a:r>
          </a:p>
        </p:txBody>
      </p:sp>
    </p:spTree>
    <p:extLst>
      <p:ext uri="{BB962C8B-B14F-4D97-AF65-F5344CB8AC3E}">
        <p14:creationId xmlns:p14="http://schemas.microsoft.com/office/powerpoint/2010/main" val="30444751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27EA6C-641E-4B6F-969C-D7EC15222F1C}"/>
              </a:ext>
            </a:extLst>
          </p:cNvPr>
          <p:cNvSpPr>
            <a:spLocks noGrp="1"/>
          </p:cNvSpPr>
          <p:nvPr>
            <p:ph type="title"/>
          </p:nvPr>
        </p:nvSpPr>
        <p:spPr/>
        <p:txBody>
          <a:bodyPr/>
          <a:lstStyle/>
          <a:p>
            <a:r>
              <a:rPr lang="en-US" dirty="0"/>
              <a:t>Key Findings </a:t>
            </a:r>
          </a:p>
        </p:txBody>
      </p:sp>
      <p:sp>
        <p:nvSpPr>
          <p:cNvPr id="9" name="Text Placeholder 8"/>
          <p:cNvSpPr>
            <a:spLocks noGrp="1"/>
          </p:cNvSpPr>
          <p:nvPr>
            <p:ph type="body" idx="2"/>
          </p:nvPr>
        </p:nvSpPr>
        <p:spPr/>
        <p:txBody>
          <a:bodyPr/>
          <a:lstStyle/>
          <a:p>
            <a:endParaRPr lang="en-US" dirty="0"/>
          </a:p>
        </p:txBody>
      </p:sp>
      <p:pic>
        <p:nvPicPr>
          <p:cNvPr id="11" name="Content Placeholder 4">
            <a:extLst>
              <a:ext uri="{FF2B5EF4-FFF2-40B4-BE49-F238E27FC236}">
                <a16:creationId xmlns:a16="http://schemas.microsoft.com/office/drawing/2014/main" xmlns="" id="{7D928814-E9D4-EB45-A1CD-85488A721C18}"/>
              </a:ext>
            </a:extLst>
          </p:cNvPr>
          <p:cNvPicPr/>
          <p:nvPr/>
        </p:nvPicPr>
        <p:blipFill rotWithShape="1">
          <a:blip r:embed="rId3" cstate="print">
            <a:extLst>
              <a:ext uri="{28A0092B-C50C-407E-A947-70E740481C1C}">
                <a14:useLocalDpi xmlns:a14="http://schemas.microsoft.com/office/drawing/2010/main" val="0"/>
              </a:ext>
            </a:extLst>
          </a:blip>
          <a:srcRect t="10468" r="47083" b="6244"/>
          <a:stretch/>
        </p:blipFill>
        <p:spPr>
          <a:xfrm>
            <a:off x="666751" y="2568790"/>
            <a:ext cx="3009900" cy="2732469"/>
          </a:xfrm>
          <a:prstGeom prst="rect">
            <a:avLst/>
          </a:prstGeom>
          <a:noFill/>
          <a:ln>
            <a:noFill/>
          </a:ln>
        </p:spPr>
      </p:pic>
      <p:sp>
        <p:nvSpPr>
          <p:cNvPr id="12" name="TextBox 11"/>
          <p:cNvSpPr txBox="1"/>
          <p:nvPr/>
        </p:nvSpPr>
        <p:spPr>
          <a:xfrm>
            <a:off x="762000" y="1743076"/>
            <a:ext cx="3076576" cy="615523"/>
          </a:xfrm>
          <a:prstGeom prst="rect">
            <a:avLst/>
          </a:prstGeom>
          <a:noFill/>
          <a:ln>
            <a:noFill/>
          </a:ln>
        </p:spPr>
        <p:txBody>
          <a:bodyPr spcFirstLastPara="1" wrap="square" lIns="91425" tIns="91425" rIns="91425" bIns="91425" rtlCol="0" anchor="t" anchorCtr="0">
            <a:spAutoFit/>
          </a:bodyPr>
          <a:lstStyle/>
          <a:p>
            <a:r>
              <a:rPr lang="en-US" sz="1400" dirty="0"/>
              <a:t>Figure 1. Credit Momentum (Attempting 15 credits in first term)</a:t>
            </a:r>
          </a:p>
        </p:txBody>
      </p:sp>
      <p:pic>
        <p:nvPicPr>
          <p:cNvPr id="13" name="Content Placeholder 3">
            <a:extLst>
              <a:ext uri="{FF2B5EF4-FFF2-40B4-BE49-F238E27FC236}">
                <a16:creationId xmlns:a16="http://schemas.microsoft.com/office/drawing/2014/main" xmlns="" id="{195BF686-05DA-5E46-9CFA-1FE15374EA2F}"/>
              </a:ext>
            </a:extLst>
          </p:cNvPr>
          <p:cNvPicPr/>
          <p:nvPr/>
        </p:nvPicPr>
        <p:blipFill rotWithShape="1">
          <a:blip r:embed="rId4" cstate="print">
            <a:extLst>
              <a:ext uri="{28A0092B-C50C-407E-A947-70E740481C1C}">
                <a14:useLocalDpi xmlns:a14="http://schemas.microsoft.com/office/drawing/2010/main" val="0"/>
              </a:ext>
            </a:extLst>
          </a:blip>
          <a:srcRect t="8447" r="47884" b="4762"/>
          <a:stretch/>
        </p:blipFill>
        <p:spPr>
          <a:xfrm>
            <a:off x="4234437" y="2564304"/>
            <a:ext cx="2790447" cy="2736955"/>
          </a:xfrm>
          <a:prstGeom prst="rect">
            <a:avLst/>
          </a:prstGeom>
          <a:noFill/>
          <a:ln>
            <a:noFill/>
          </a:ln>
        </p:spPr>
      </p:pic>
      <p:pic>
        <p:nvPicPr>
          <p:cNvPr id="14" name="Content Placeholder 5">
            <a:extLst>
              <a:ext uri="{FF2B5EF4-FFF2-40B4-BE49-F238E27FC236}">
                <a16:creationId xmlns:a16="http://schemas.microsoft.com/office/drawing/2014/main" xmlns="" id="{E30F67E7-6F4B-A94C-B2D4-D7FF32DBFA7D}"/>
              </a:ext>
            </a:extLst>
          </p:cNvPr>
          <p:cNvPicPr/>
          <p:nvPr/>
        </p:nvPicPr>
        <p:blipFill rotWithShape="1">
          <a:blip r:embed="rId5" cstate="print">
            <a:extLst>
              <a:ext uri="{28A0092B-C50C-407E-A947-70E740481C1C}">
                <a14:useLocalDpi xmlns:a14="http://schemas.microsoft.com/office/drawing/2010/main" val="0"/>
              </a:ext>
            </a:extLst>
          </a:blip>
          <a:srcRect t="11216" r="48004" b="5216"/>
          <a:stretch/>
        </p:blipFill>
        <p:spPr>
          <a:xfrm>
            <a:off x="7992231" y="2608801"/>
            <a:ext cx="2852420" cy="2647950"/>
          </a:xfrm>
          <a:prstGeom prst="rect">
            <a:avLst/>
          </a:prstGeom>
          <a:noFill/>
          <a:ln>
            <a:noFill/>
          </a:ln>
        </p:spPr>
      </p:pic>
      <p:sp>
        <p:nvSpPr>
          <p:cNvPr id="16" name="TextBox 15"/>
          <p:cNvSpPr txBox="1"/>
          <p:nvPr/>
        </p:nvSpPr>
        <p:spPr>
          <a:xfrm>
            <a:off x="4234437" y="1743076"/>
            <a:ext cx="3288385" cy="615523"/>
          </a:xfrm>
          <a:prstGeom prst="rect">
            <a:avLst/>
          </a:prstGeom>
          <a:noFill/>
          <a:ln>
            <a:noFill/>
          </a:ln>
        </p:spPr>
        <p:txBody>
          <a:bodyPr spcFirstLastPara="1" wrap="square" lIns="91425" tIns="91425" rIns="91425" bIns="91425" rtlCol="0" anchor="t" anchorCtr="0">
            <a:spAutoFit/>
          </a:bodyPr>
          <a:lstStyle/>
          <a:p>
            <a:r>
              <a:rPr lang="en-US" sz="1400" dirty="0"/>
              <a:t>Figure 2. Percentage of Students Retained in Their Second Year</a:t>
            </a:r>
          </a:p>
        </p:txBody>
      </p:sp>
      <p:sp>
        <p:nvSpPr>
          <p:cNvPr id="17" name="TextBox 16"/>
          <p:cNvSpPr txBox="1"/>
          <p:nvPr/>
        </p:nvSpPr>
        <p:spPr>
          <a:xfrm>
            <a:off x="8130477" y="1850798"/>
            <a:ext cx="3076576" cy="400079"/>
          </a:xfrm>
          <a:prstGeom prst="rect">
            <a:avLst/>
          </a:prstGeom>
          <a:noFill/>
          <a:ln>
            <a:noFill/>
          </a:ln>
        </p:spPr>
        <p:txBody>
          <a:bodyPr spcFirstLastPara="1" wrap="square" lIns="91425" tIns="91425" rIns="91425" bIns="91425" rtlCol="0" anchor="t" anchorCtr="0">
            <a:spAutoFit/>
          </a:bodyPr>
          <a:lstStyle/>
          <a:p>
            <a:r>
              <a:rPr lang="en-US" sz="1400" dirty="0"/>
              <a:t>Figure 3. Average First-Term GPA</a:t>
            </a:r>
          </a:p>
        </p:txBody>
      </p:sp>
    </p:spTree>
    <p:extLst>
      <p:ext uri="{BB962C8B-B14F-4D97-AF65-F5344CB8AC3E}">
        <p14:creationId xmlns:p14="http://schemas.microsoft.com/office/powerpoint/2010/main" val="36922767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Zane State College </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686529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3057"/>
        </a:solidFill>
        <a:effectLst/>
      </p:bgPr>
    </p:bg>
    <p:spTree>
      <p:nvGrpSpPr>
        <p:cNvPr id="1" name=""/>
        <p:cNvGrpSpPr/>
        <p:nvPr/>
      </p:nvGrpSpPr>
      <p:grpSpPr>
        <a:xfrm>
          <a:off x="0" y="0"/>
          <a:ext cx="0" cy="0"/>
          <a:chOff x="0" y="0"/>
          <a:chExt cx="0" cy="0"/>
        </a:xfrm>
      </p:grpSpPr>
      <p:sp>
        <p:nvSpPr>
          <p:cNvPr id="6" name="Triangle 5"/>
          <p:cNvSpPr/>
          <p:nvPr/>
        </p:nvSpPr>
        <p:spPr>
          <a:xfrm rot="5400000">
            <a:off x="-916625" y="2103012"/>
            <a:ext cx="4485232" cy="2651983"/>
          </a:xfrm>
          <a:prstGeom prst="triangle">
            <a:avLst/>
          </a:prstGeom>
          <a:solidFill>
            <a:srgbClr val="1F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F4A6D"/>
              </a:solidFill>
            </a:endParaRPr>
          </a:p>
        </p:txBody>
      </p:sp>
      <p:sp>
        <p:nvSpPr>
          <p:cNvPr id="9" name="Triangle 8"/>
          <p:cNvSpPr/>
          <p:nvPr/>
        </p:nvSpPr>
        <p:spPr>
          <a:xfrm rot="16200000">
            <a:off x="8623393" y="2103012"/>
            <a:ext cx="4485232" cy="2651983"/>
          </a:xfrm>
          <a:prstGeom prst="triangle">
            <a:avLst/>
          </a:prstGeom>
          <a:solidFill>
            <a:srgbClr val="1F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itle 2"/>
          <p:cNvSpPr>
            <a:spLocks noGrp="1"/>
          </p:cNvSpPr>
          <p:nvPr>
            <p:ph type="title"/>
          </p:nvPr>
        </p:nvSpPr>
        <p:spPr>
          <a:xfrm>
            <a:off x="1" y="658803"/>
            <a:ext cx="12192000" cy="1216720"/>
          </a:xfrm>
        </p:spPr>
        <p:txBody>
          <a:bodyPr>
            <a:normAutofit/>
          </a:bodyPr>
          <a:lstStyle/>
          <a:p>
            <a:pPr algn="ctr"/>
            <a:r>
              <a:rPr lang="en-US" b="1" dirty="0">
                <a:solidFill>
                  <a:srgbClr val="FFA300"/>
                </a:solidFill>
                <a:latin typeface="Arial" charset="0"/>
                <a:ea typeface="Arial" charset="0"/>
                <a:cs typeface="Arial" charset="0"/>
              </a:rPr>
              <a:t>About Zane State</a:t>
            </a:r>
          </a:p>
        </p:txBody>
      </p:sp>
      <p:sp>
        <p:nvSpPr>
          <p:cNvPr id="11" name="Content Placeholder 3"/>
          <p:cNvSpPr>
            <a:spLocks noGrp="1"/>
          </p:cNvSpPr>
          <p:nvPr>
            <p:ph idx="1"/>
          </p:nvPr>
        </p:nvSpPr>
        <p:spPr>
          <a:xfrm>
            <a:off x="478972" y="1690936"/>
            <a:ext cx="11202125" cy="4042420"/>
          </a:xfrm>
        </p:spPr>
        <p:txBody>
          <a:bodyPr>
            <a:normAutofit/>
          </a:bodyPr>
          <a:lstStyle/>
          <a:p>
            <a:r>
              <a:rPr lang="en-US" dirty="0">
                <a:solidFill>
                  <a:schemeClr val="bg1"/>
                </a:solidFill>
                <a:latin typeface="Arial" charset="0"/>
                <a:ea typeface="Arial" charset="0"/>
                <a:cs typeface="Arial" charset="0"/>
              </a:rPr>
              <a:t>Small community college in Appalachian southeast Ohio</a:t>
            </a:r>
          </a:p>
          <a:p>
            <a:r>
              <a:rPr lang="en-US" dirty="0">
                <a:solidFill>
                  <a:schemeClr val="bg1"/>
                </a:solidFill>
                <a:latin typeface="Arial" charset="0"/>
                <a:ea typeface="Arial" charset="0"/>
                <a:cs typeface="Arial" charset="0"/>
              </a:rPr>
              <a:t>East of Columbus</a:t>
            </a:r>
          </a:p>
          <a:p>
            <a:r>
              <a:rPr lang="en-US" dirty="0">
                <a:solidFill>
                  <a:schemeClr val="bg1"/>
                </a:solidFill>
                <a:latin typeface="Arial" charset="0"/>
                <a:ea typeface="Arial" charset="0"/>
                <a:cs typeface="Arial" charset="0"/>
              </a:rPr>
              <a:t>2,514 headcount, </a:t>
            </a:r>
          </a:p>
          <a:p>
            <a:pPr lvl="1"/>
            <a:r>
              <a:rPr lang="en-US" dirty="0">
                <a:solidFill>
                  <a:schemeClr val="bg1"/>
                </a:solidFill>
                <a:latin typeface="Arial" charset="0"/>
                <a:ea typeface="Arial" charset="0"/>
                <a:cs typeface="Arial" charset="0"/>
              </a:rPr>
              <a:t>1,563 are dual enrolled high school students</a:t>
            </a:r>
          </a:p>
          <a:p>
            <a:r>
              <a:rPr lang="en-US" dirty="0">
                <a:solidFill>
                  <a:schemeClr val="bg1"/>
                </a:solidFill>
                <a:latin typeface="Arial" charset="0"/>
                <a:ea typeface="Arial" charset="0"/>
                <a:cs typeface="Arial" charset="0"/>
              </a:rPr>
              <a:t>62 percent Pell</a:t>
            </a:r>
          </a:p>
          <a:p>
            <a:r>
              <a:rPr lang="en-US" dirty="0">
                <a:solidFill>
                  <a:schemeClr val="bg1"/>
                </a:solidFill>
                <a:latin typeface="Arial" charset="0"/>
                <a:ea typeface="Arial" charset="0"/>
                <a:cs typeface="Arial" charset="0"/>
              </a:rPr>
              <a:t>31 degree programs, 11 certificate programs</a:t>
            </a:r>
          </a:p>
          <a:p>
            <a:r>
              <a:rPr lang="en-US" dirty="0">
                <a:solidFill>
                  <a:schemeClr val="bg1"/>
                </a:solidFill>
                <a:latin typeface="Arial" charset="0"/>
                <a:ea typeface="Arial" charset="0"/>
                <a:cs typeface="Arial" charset="0"/>
              </a:rPr>
              <a:t>Typically, ZSC are first generation </a:t>
            </a:r>
          </a:p>
        </p:txBody>
      </p:sp>
    </p:spTree>
    <p:extLst>
      <p:ext uri="{BB962C8B-B14F-4D97-AF65-F5344CB8AC3E}">
        <p14:creationId xmlns:p14="http://schemas.microsoft.com/office/powerpoint/2010/main" val="5489438"/>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3057"/>
        </a:solidFill>
        <a:effectLst/>
      </p:bgPr>
    </p:bg>
    <p:spTree>
      <p:nvGrpSpPr>
        <p:cNvPr id="1" name=""/>
        <p:cNvGrpSpPr/>
        <p:nvPr/>
      </p:nvGrpSpPr>
      <p:grpSpPr>
        <a:xfrm>
          <a:off x="0" y="0"/>
          <a:ext cx="0" cy="0"/>
          <a:chOff x="0" y="0"/>
          <a:chExt cx="0" cy="0"/>
        </a:xfrm>
      </p:grpSpPr>
      <p:sp>
        <p:nvSpPr>
          <p:cNvPr id="7" name="Title 2"/>
          <p:cNvSpPr>
            <a:spLocks noGrp="1"/>
          </p:cNvSpPr>
          <p:nvPr>
            <p:ph type="title"/>
          </p:nvPr>
        </p:nvSpPr>
        <p:spPr/>
        <p:txBody>
          <a:bodyPr/>
          <a:lstStyle/>
          <a:p>
            <a:pPr algn="ctr"/>
            <a:r>
              <a:rPr lang="en-US" b="1" dirty="0">
                <a:solidFill>
                  <a:srgbClr val="FFA300"/>
                </a:solidFill>
                <a:latin typeface="Arial" charset="0"/>
                <a:ea typeface="Arial" charset="0"/>
                <a:cs typeface="Arial" charset="0"/>
              </a:rPr>
              <a:t>Success Initiatives</a:t>
            </a:r>
          </a:p>
        </p:txBody>
      </p:sp>
      <p:sp>
        <p:nvSpPr>
          <p:cNvPr id="2" name="Content Placeholder 1"/>
          <p:cNvSpPr>
            <a:spLocks noGrp="1"/>
          </p:cNvSpPr>
          <p:nvPr>
            <p:ph sz="half" idx="1"/>
          </p:nvPr>
        </p:nvSpPr>
        <p:spPr/>
        <p:txBody>
          <a:bodyPr/>
          <a:lstStyle/>
          <a:p>
            <a:r>
              <a:rPr lang="en-US" dirty="0">
                <a:solidFill>
                  <a:schemeClr val="bg1"/>
                </a:solidFill>
              </a:rPr>
              <a:t>Achieving the Dream since  2005</a:t>
            </a:r>
          </a:p>
          <a:p>
            <a:r>
              <a:rPr lang="en-US" dirty="0">
                <a:solidFill>
                  <a:schemeClr val="bg1"/>
                </a:solidFill>
              </a:rPr>
              <a:t>Completion by Design</a:t>
            </a:r>
          </a:p>
          <a:p>
            <a:r>
              <a:rPr lang="en-US" dirty="0">
                <a:solidFill>
                  <a:schemeClr val="bg1"/>
                </a:solidFill>
              </a:rPr>
              <a:t>Foundations of Excellence, John Gardner Institute</a:t>
            </a:r>
          </a:p>
          <a:p>
            <a:r>
              <a:rPr lang="en-US" dirty="0">
                <a:solidFill>
                  <a:schemeClr val="bg1"/>
                </a:solidFill>
              </a:rPr>
              <a:t>Noel-</a:t>
            </a:r>
            <a:r>
              <a:rPr lang="en-US" dirty="0" err="1">
                <a:solidFill>
                  <a:schemeClr val="bg1"/>
                </a:solidFill>
              </a:rPr>
              <a:t>Levits</a:t>
            </a:r>
            <a:r>
              <a:rPr lang="en-US" dirty="0">
                <a:solidFill>
                  <a:schemeClr val="bg1"/>
                </a:solidFill>
              </a:rPr>
              <a:t>: College Student Inventory</a:t>
            </a:r>
          </a:p>
          <a:p>
            <a:r>
              <a:rPr lang="en-US" dirty="0">
                <a:solidFill>
                  <a:schemeClr val="bg1"/>
                </a:solidFill>
              </a:rPr>
              <a:t>IPASS II	</a:t>
            </a:r>
          </a:p>
          <a:p>
            <a:endParaRPr lang="en-US" dirty="0"/>
          </a:p>
          <a:p>
            <a:endParaRPr lang="en-US" dirty="0"/>
          </a:p>
        </p:txBody>
      </p:sp>
      <p:sp>
        <p:nvSpPr>
          <p:cNvPr id="3" name="Content Placeholder 2"/>
          <p:cNvSpPr>
            <a:spLocks noGrp="1"/>
          </p:cNvSpPr>
          <p:nvPr>
            <p:ph sz="half" idx="2"/>
          </p:nvPr>
        </p:nvSpPr>
        <p:spPr/>
        <p:txBody>
          <a:bodyPr/>
          <a:lstStyle/>
          <a:p>
            <a:r>
              <a:rPr lang="en-US" dirty="0">
                <a:solidFill>
                  <a:schemeClr val="bg1"/>
                </a:solidFill>
              </a:rPr>
              <a:t>AACC Pathways Redesign</a:t>
            </a:r>
          </a:p>
          <a:p>
            <a:pPr lvl="1"/>
            <a:r>
              <a:rPr lang="en-US" dirty="0">
                <a:solidFill>
                  <a:schemeClr val="bg1"/>
                </a:solidFill>
              </a:rPr>
              <a:t>Strategic Scheduling</a:t>
            </a:r>
          </a:p>
          <a:p>
            <a:pPr lvl="1"/>
            <a:r>
              <a:rPr lang="en-US" dirty="0">
                <a:solidFill>
                  <a:schemeClr val="bg1"/>
                </a:solidFill>
              </a:rPr>
              <a:t>Advising Reform</a:t>
            </a:r>
          </a:p>
          <a:p>
            <a:pPr lvl="1"/>
            <a:r>
              <a:rPr lang="en-US" dirty="0">
                <a:solidFill>
                  <a:schemeClr val="bg1"/>
                </a:solidFill>
              </a:rPr>
              <a:t>Dev Ed Reform</a:t>
            </a:r>
          </a:p>
          <a:p>
            <a:pPr lvl="1"/>
            <a:r>
              <a:rPr lang="en-US" dirty="0">
                <a:solidFill>
                  <a:schemeClr val="bg1"/>
                </a:solidFill>
              </a:rPr>
              <a:t>Student Onboarding </a:t>
            </a:r>
          </a:p>
          <a:p>
            <a:r>
              <a:rPr lang="en-US" dirty="0">
                <a:solidFill>
                  <a:schemeClr val="bg1"/>
                </a:solidFill>
              </a:rPr>
              <a:t>Dash Emergency Grant</a:t>
            </a:r>
          </a:p>
          <a:p>
            <a:r>
              <a:rPr lang="en-US" dirty="0">
                <a:solidFill>
                  <a:schemeClr val="bg1"/>
                </a:solidFill>
              </a:rPr>
              <a:t>12</a:t>
            </a:r>
            <a:r>
              <a:rPr lang="en-US" baseline="30000" dirty="0">
                <a:solidFill>
                  <a:schemeClr val="bg1"/>
                </a:solidFill>
              </a:rPr>
              <a:t>th</a:t>
            </a:r>
            <a:r>
              <a:rPr lang="en-US" dirty="0">
                <a:solidFill>
                  <a:schemeClr val="bg1"/>
                </a:solidFill>
              </a:rPr>
              <a:t> Grade Redesign</a:t>
            </a:r>
          </a:p>
          <a:p>
            <a:endParaRPr lang="en-US" dirty="0">
              <a:solidFill>
                <a:schemeClr val="bg1"/>
              </a:solidFill>
            </a:endParaRPr>
          </a:p>
        </p:txBody>
      </p:sp>
    </p:spTree>
    <p:extLst>
      <p:ext uri="{BB962C8B-B14F-4D97-AF65-F5344CB8AC3E}">
        <p14:creationId xmlns:p14="http://schemas.microsoft.com/office/powerpoint/2010/main" val="2972257341"/>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15248" y="1274404"/>
            <a:ext cx="8938021" cy="5249812"/>
          </a:xfrm>
          <a:prstGeom prst="rect">
            <a:avLst/>
          </a:prstGeom>
        </p:spPr>
      </p:pic>
      <p:sp>
        <p:nvSpPr>
          <p:cNvPr id="5" name="Rectangle 4"/>
          <p:cNvSpPr/>
          <p:nvPr/>
        </p:nvSpPr>
        <p:spPr>
          <a:xfrm>
            <a:off x="652704" y="609386"/>
            <a:ext cx="8996219" cy="646331"/>
          </a:xfrm>
          <a:prstGeom prst="rect">
            <a:avLst/>
          </a:prstGeom>
        </p:spPr>
        <p:txBody>
          <a:bodyPr wrap="square">
            <a:spAutoFit/>
          </a:bodyPr>
          <a:lstStyle/>
          <a:p>
            <a:r>
              <a:rPr lang="en-US" dirty="0">
                <a:solidFill>
                  <a:prstClr val="black"/>
                </a:solidFill>
              </a:rPr>
              <a:t>https://www.pathwaysresources.org/wp-content/uploads/2018/02/PathwaysGraphic462017.pdf</a:t>
            </a:r>
          </a:p>
        </p:txBody>
      </p:sp>
    </p:spTree>
    <p:extLst>
      <p:ext uri="{BB962C8B-B14F-4D97-AF65-F5344CB8AC3E}">
        <p14:creationId xmlns:p14="http://schemas.microsoft.com/office/powerpoint/2010/main" val="2285824264"/>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3057"/>
        </a:solidFill>
        <a:effectLst/>
      </p:bgPr>
    </p:bg>
    <p:spTree>
      <p:nvGrpSpPr>
        <p:cNvPr id="1" name=""/>
        <p:cNvGrpSpPr/>
        <p:nvPr/>
      </p:nvGrpSpPr>
      <p:grpSpPr>
        <a:xfrm>
          <a:off x="0" y="0"/>
          <a:ext cx="0" cy="0"/>
          <a:chOff x="0" y="0"/>
          <a:chExt cx="0" cy="0"/>
        </a:xfrm>
      </p:grpSpPr>
      <p:sp>
        <p:nvSpPr>
          <p:cNvPr id="7" name="Title 2"/>
          <p:cNvSpPr>
            <a:spLocks noGrp="1"/>
          </p:cNvSpPr>
          <p:nvPr>
            <p:ph type="title"/>
          </p:nvPr>
        </p:nvSpPr>
        <p:spPr>
          <a:xfrm>
            <a:off x="838200" y="409538"/>
            <a:ext cx="10515600" cy="1325563"/>
          </a:xfrm>
        </p:spPr>
        <p:txBody>
          <a:bodyPr/>
          <a:lstStyle/>
          <a:p>
            <a:pPr algn="ctr"/>
            <a:r>
              <a:rPr lang="en-US" b="1" dirty="0">
                <a:solidFill>
                  <a:srgbClr val="FFA300"/>
                </a:solidFill>
                <a:latin typeface="Arial" charset="0"/>
                <a:ea typeface="Arial" charset="0"/>
                <a:cs typeface="Arial" charset="0"/>
              </a:rPr>
              <a:t>Outcomes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7059180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1775535"/>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3057"/>
        </a:solidFill>
        <a:effectLst/>
      </p:bgPr>
    </p:bg>
    <p:spTree>
      <p:nvGrpSpPr>
        <p:cNvPr id="1" name=""/>
        <p:cNvGrpSpPr/>
        <p:nvPr/>
      </p:nvGrpSpPr>
      <p:grpSpPr>
        <a:xfrm>
          <a:off x="0" y="0"/>
          <a:ext cx="0" cy="0"/>
          <a:chOff x="0" y="0"/>
          <a:chExt cx="0" cy="0"/>
        </a:xfrm>
      </p:grpSpPr>
      <p:sp>
        <p:nvSpPr>
          <p:cNvPr id="7" name="Title 2"/>
          <p:cNvSpPr>
            <a:spLocks noGrp="1"/>
          </p:cNvSpPr>
          <p:nvPr>
            <p:ph type="title"/>
          </p:nvPr>
        </p:nvSpPr>
        <p:spPr>
          <a:xfrm>
            <a:off x="838200" y="409538"/>
            <a:ext cx="10515600" cy="1325563"/>
          </a:xfrm>
        </p:spPr>
        <p:txBody>
          <a:bodyPr/>
          <a:lstStyle/>
          <a:p>
            <a:pPr algn="ctr"/>
            <a:r>
              <a:rPr lang="en-US" b="1" dirty="0">
                <a:solidFill>
                  <a:srgbClr val="FFA300"/>
                </a:solidFill>
                <a:latin typeface="Arial" charset="0"/>
                <a:ea typeface="Arial" charset="0"/>
                <a:cs typeface="Arial" charset="0"/>
              </a:rPr>
              <a:t>Outcomes</a:t>
            </a:r>
          </a:p>
        </p:txBody>
      </p:sp>
      <p:pic>
        <p:nvPicPr>
          <p:cNvPr id="5" name="Content Placeholder 4"/>
          <p:cNvPicPr>
            <a:picLocks noGrp="1" noChangeAspect="1"/>
          </p:cNvPicPr>
          <p:nvPr>
            <p:ph idx="1"/>
          </p:nvPr>
        </p:nvPicPr>
        <p:blipFill>
          <a:blip r:embed="rId3"/>
          <a:stretch>
            <a:fillRect/>
          </a:stretch>
        </p:blipFill>
        <p:spPr>
          <a:xfrm>
            <a:off x="1219202" y="1537446"/>
            <a:ext cx="9770076" cy="4936020"/>
          </a:xfrm>
          <a:prstGeom prst="rect">
            <a:avLst/>
          </a:prstGeom>
        </p:spPr>
      </p:pic>
    </p:spTree>
    <p:extLst>
      <p:ext uri="{BB962C8B-B14F-4D97-AF65-F5344CB8AC3E}">
        <p14:creationId xmlns:p14="http://schemas.microsoft.com/office/powerpoint/2010/main" val="600592531"/>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pPr>
              <a:lnSpc>
                <a:spcPct val="150000"/>
              </a:lnSpc>
            </a:pPr>
            <a:r>
              <a:rPr lang="en-US" dirty="0" smtClean="0"/>
              <a:t>Welcome and introductions</a:t>
            </a:r>
            <a:r>
              <a:rPr lang="en-US" dirty="0"/>
              <a:t> </a:t>
            </a:r>
            <a:r>
              <a:rPr lang="en-US" b="1" dirty="0" smtClean="0"/>
              <a:t>(5 </a:t>
            </a:r>
            <a:r>
              <a:rPr lang="en-US" b="1" dirty="0"/>
              <a:t>minutes)</a:t>
            </a:r>
            <a:endParaRPr lang="en-US" dirty="0"/>
          </a:p>
          <a:p>
            <a:pPr>
              <a:lnSpc>
                <a:spcPct val="150000"/>
              </a:lnSpc>
            </a:pPr>
            <a:r>
              <a:rPr lang="en-US" dirty="0"/>
              <a:t>Technology-mediated advising for holistic student support </a:t>
            </a:r>
            <a:r>
              <a:rPr lang="en-US" b="1" dirty="0"/>
              <a:t>(5 minutes) </a:t>
            </a:r>
            <a:endParaRPr lang="en-US" dirty="0"/>
          </a:p>
          <a:p>
            <a:pPr>
              <a:lnSpc>
                <a:spcPct val="150000"/>
              </a:lnSpc>
            </a:pPr>
            <a:r>
              <a:rPr lang="en-US" dirty="0"/>
              <a:t>Overview of CCRC fieldwork and research </a:t>
            </a:r>
            <a:r>
              <a:rPr lang="en-US" b="1" dirty="0"/>
              <a:t>(5 minutes) </a:t>
            </a:r>
            <a:endParaRPr lang="en-US" dirty="0"/>
          </a:p>
          <a:p>
            <a:pPr>
              <a:lnSpc>
                <a:spcPct val="150000"/>
              </a:lnSpc>
            </a:pPr>
            <a:r>
              <a:rPr lang="en-US" dirty="0"/>
              <a:t>Qualitative research findings </a:t>
            </a:r>
            <a:r>
              <a:rPr lang="en-US" b="1" dirty="0"/>
              <a:t>(5 minutes) </a:t>
            </a:r>
            <a:endParaRPr lang="en-US" dirty="0"/>
          </a:p>
          <a:p>
            <a:pPr>
              <a:lnSpc>
                <a:spcPct val="150000"/>
              </a:lnSpc>
            </a:pPr>
            <a:r>
              <a:rPr lang="en-US" dirty="0"/>
              <a:t>Quantitative analysis of key performance indicators (KPIs) </a:t>
            </a:r>
            <a:r>
              <a:rPr lang="en-US" b="1" dirty="0"/>
              <a:t>(5 minutes) </a:t>
            </a:r>
            <a:endParaRPr lang="en-US" dirty="0"/>
          </a:p>
          <a:p>
            <a:pPr>
              <a:lnSpc>
                <a:spcPct val="150000"/>
              </a:lnSpc>
            </a:pPr>
            <a:r>
              <a:rPr lang="en-US" dirty="0"/>
              <a:t>Technology-mediated advising redesign at Zane State </a:t>
            </a:r>
            <a:r>
              <a:rPr lang="en-US" b="1" dirty="0"/>
              <a:t>(20 minutes) </a:t>
            </a:r>
            <a:endParaRPr lang="en-US" dirty="0"/>
          </a:p>
          <a:p>
            <a:pPr>
              <a:lnSpc>
                <a:spcPct val="150000"/>
              </a:lnSpc>
            </a:pPr>
            <a:r>
              <a:rPr lang="en-US" dirty="0"/>
              <a:t>Discussion and Q &amp; A </a:t>
            </a:r>
            <a:r>
              <a:rPr lang="en-US" b="1" dirty="0"/>
              <a:t>(10 minutes) </a:t>
            </a:r>
          </a:p>
          <a:p>
            <a:pPr marL="50798" indent="0">
              <a:buNone/>
            </a:pPr>
            <a:endParaRPr lang="en-US" dirty="0"/>
          </a:p>
          <a:p>
            <a:pPr marL="0" indent="0">
              <a:buNone/>
            </a:pPr>
            <a:endParaRPr lang="en-US" dirty="0"/>
          </a:p>
        </p:txBody>
      </p:sp>
      <p:sp>
        <p:nvSpPr>
          <p:cNvPr id="2" name="Title 1"/>
          <p:cNvSpPr>
            <a:spLocks noGrp="1"/>
          </p:cNvSpPr>
          <p:nvPr>
            <p:ph type="title"/>
          </p:nvPr>
        </p:nvSpPr>
        <p:spPr/>
        <p:txBody>
          <a:bodyPr/>
          <a:lstStyle/>
          <a:p>
            <a:r>
              <a:rPr lang="en-US" dirty="0"/>
              <a:t>Agenda </a:t>
            </a:r>
          </a:p>
        </p:txBody>
      </p:sp>
    </p:spTree>
    <p:extLst>
      <p:ext uri="{BB962C8B-B14F-4D97-AF65-F5344CB8AC3E}">
        <p14:creationId xmlns:p14="http://schemas.microsoft.com/office/powerpoint/2010/main" val="21788566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3057"/>
        </a:solidFill>
        <a:effectLst/>
      </p:bgPr>
    </p:bg>
    <p:spTree>
      <p:nvGrpSpPr>
        <p:cNvPr id="1" name=""/>
        <p:cNvGrpSpPr/>
        <p:nvPr/>
      </p:nvGrpSpPr>
      <p:grpSpPr>
        <a:xfrm>
          <a:off x="0" y="0"/>
          <a:ext cx="0" cy="0"/>
          <a:chOff x="0" y="0"/>
          <a:chExt cx="0" cy="0"/>
        </a:xfrm>
      </p:grpSpPr>
      <p:sp>
        <p:nvSpPr>
          <p:cNvPr id="7" name="Title 2"/>
          <p:cNvSpPr>
            <a:spLocks noGrp="1"/>
          </p:cNvSpPr>
          <p:nvPr>
            <p:ph type="title"/>
          </p:nvPr>
        </p:nvSpPr>
        <p:spPr>
          <a:xfrm>
            <a:off x="838200" y="409538"/>
            <a:ext cx="10515600" cy="1325563"/>
          </a:xfrm>
        </p:spPr>
        <p:txBody>
          <a:bodyPr/>
          <a:lstStyle/>
          <a:p>
            <a:pPr algn="ctr"/>
            <a:r>
              <a:rPr lang="en-US" b="1" dirty="0">
                <a:solidFill>
                  <a:srgbClr val="FFA300"/>
                </a:solidFill>
                <a:latin typeface="Arial" charset="0"/>
                <a:ea typeface="Arial" charset="0"/>
                <a:cs typeface="Arial" charset="0"/>
              </a:rPr>
              <a:t>Outcomes</a:t>
            </a:r>
          </a:p>
        </p:txBody>
      </p:sp>
      <p:pic>
        <p:nvPicPr>
          <p:cNvPr id="3" name="Content Placeholder 2"/>
          <p:cNvPicPr>
            <a:picLocks noGrp="1" noChangeAspect="1"/>
          </p:cNvPicPr>
          <p:nvPr>
            <p:ph idx="1"/>
          </p:nvPr>
        </p:nvPicPr>
        <p:blipFill>
          <a:blip r:embed="rId3"/>
          <a:stretch>
            <a:fillRect/>
          </a:stretch>
        </p:blipFill>
        <p:spPr>
          <a:xfrm>
            <a:off x="1274711" y="1507524"/>
            <a:ext cx="9340885" cy="4831492"/>
          </a:xfrm>
          <a:prstGeom prst="rect">
            <a:avLst/>
          </a:prstGeom>
        </p:spPr>
      </p:pic>
    </p:spTree>
    <p:extLst>
      <p:ext uri="{BB962C8B-B14F-4D97-AF65-F5344CB8AC3E}">
        <p14:creationId xmlns:p14="http://schemas.microsoft.com/office/powerpoint/2010/main" val="2259938706"/>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3057"/>
        </a:solidFill>
        <a:effectLst/>
      </p:bgPr>
    </p:bg>
    <p:spTree>
      <p:nvGrpSpPr>
        <p:cNvPr id="1" name=""/>
        <p:cNvGrpSpPr/>
        <p:nvPr/>
      </p:nvGrpSpPr>
      <p:grpSpPr>
        <a:xfrm>
          <a:off x="0" y="0"/>
          <a:ext cx="0" cy="0"/>
          <a:chOff x="0" y="0"/>
          <a:chExt cx="0" cy="0"/>
        </a:xfrm>
      </p:grpSpPr>
      <p:sp>
        <p:nvSpPr>
          <p:cNvPr id="7" name="Title 2"/>
          <p:cNvSpPr>
            <a:spLocks noGrp="1"/>
          </p:cNvSpPr>
          <p:nvPr>
            <p:ph type="title"/>
          </p:nvPr>
        </p:nvSpPr>
        <p:spPr>
          <a:xfrm>
            <a:off x="838200" y="409538"/>
            <a:ext cx="10515600" cy="1325563"/>
          </a:xfrm>
        </p:spPr>
        <p:txBody>
          <a:bodyPr/>
          <a:lstStyle/>
          <a:p>
            <a:pPr algn="ctr"/>
            <a:r>
              <a:rPr lang="en-US" b="1" dirty="0">
                <a:solidFill>
                  <a:srgbClr val="FFA300"/>
                </a:solidFill>
                <a:latin typeface="Arial" charset="0"/>
                <a:ea typeface="Arial" charset="0"/>
                <a:cs typeface="Arial" charset="0"/>
              </a:rPr>
              <a:t>Outcomes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6865831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4667970"/>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3057"/>
        </a:solidFill>
        <a:effectLst/>
      </p:bgPr>
    </p:bg>
    <p:spTree>
      <p:nvGrpSpPr>
        <p:cNvPr id="1" name=""/>
        <p:cNvGrpSpPr/>
        <p:nvPr/>
      </p:nvGrpSpPr>
      <p:grpSpPr>
        <a:xfrm>
          <a:off x="0" y="0"/>
          <a:ext cx="0" cy="0"/>
          <a:chOff x="0" y="0"/>
          <a:chExt cx="0" cy="0"/>
        </a:xfrm>
      </p:grpSpPr>
      <p:sp>
        <p:nvSpPr>
          <p:cNvPr id="7" name="Title 2"/>
          <p:cNvSpPr>
            <a:spLocks noGrp="1"/>
          </p:cNvSpPr>
          <p:nvPr>
            <p:ph type="title"/>
          </p:nvPr>
        </p:nvSpPr>
        <p:spPr>
          <a:xfrm>
            <a:off x="838200" y="409538"/>
            <a:ext cx="10515600" cy="1325563"/>
          </a:xfrm>
        </p:spPr>
        <p:txBody>
          <a:bodyPr/>
          <a:lstStyle/>
          <a:p>
            <a:pPr algn="ctr"/>
            <a:r>
              <a:rPr lang="en-US" b="1" dirty="0">
                <a:solidFill>
                  <a:srgbClr val="FFA300"/>
                </a:solidFill>
                <a:latin typeface="Arial" charset="0"/>
                <a:ea typeface="Arial" charset="0"/>
                <a:cs typeface="Arial" charset="0"/>
              </a:rPr>
              <a:t>Outcomes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4261250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554985"/>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3057"/>
        </a:solidFill>
        <a:effectLst/>
      </p:bgPr>
    </p:bg>
    <p:spTree>
      <p:nvGrpSpPr>
        <p:cNvPr id="1" name=""/>
        <p:cNvGrpSpPr/>
        <p:nvPr/>
      </p:nvGrpSpPr>
      <p:grpSpPr>
        <a:xfrm>
          <a:off x="0" y="0"/>
          <a:ext cx="0" cy="0"/>
          <a:chOff x="0" y="0"/>
          <a:chExt cx="0" cy="0"/>
        </a:xfrm>
      </p:grpSpPr>
      <p:sp>
        <p:nvSpPr>
          <p:cNvPr id="6" name="Triangle 5"/>
          <p:cNvSpPr/>
          <p:nvPr/>
        </p:nvSpPr>
        <p:spPr>
          <a:xfrm rot="5400000">
            <a:off x="-916625" y="2103012"/>
            <a:ext cx="4485232" cy="2651983"/>
          </a:xfrm>
          <a:prstGeom prst="triangle">
            <a:avLst/>
          </a:prstGeom>
          <a:solidFill>
            <a:srgbClr val="1F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F4A6D"/>
              </a:solidFill>
            </a:endParaRPr>
          </a:p>
        </p:txBody>
      </p:sp>
      <p:sp>
        <p:nvSpPr>
          <p:cNvPr id="9" name="Triangle 8"/>
          <p:cNvSpPr/>
          <p:nvPr/>
        </p:nvSpPr>
        <p:spPr>
          <a:xfrm rot="16200000">
            <a:off x="8623393" y="2103011"/>
            <a:ext cx="4485232" cy="2651983"/>
          </a:xfrm>
          <a:prstGeom prst="triangle">
            <a:avLst/>
          </a:prstGeom>
          <a:solidFill>
            <a:srgbClr val="1F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itle 2"/>
          <p:cNvSpPr>
            <a:spLocks noGrp="1"/>
          </p:cNvSpPr>
          <p:nvPr>
            <p:ph type="title"/>
          </p:nvPr>
        </p:nvSpPr>
        <p:spPr>
          <a:xfrm>
            <a:off x="1" y="658803"/>
            <a:ext cx="12192000" cy="1216720"/>
          </a:xfrm>
        </p:spPr>
        <p:txBody>
          <a:bodyPr>
            <a:normAutofit/>
          </a:bodyPr>
          <a:lstStyle/>
          <a:p>
            <a:pPr algn="ctr"/>
            <a:r>
              <a:rPr lang="en-US" b="1" dirty="0">
                <a:solidFill>
                  <a:srgbClr val="FFA300"/>
                </a:solidFill>
                <a:latin typeface="Arial" charset="0"/>
                <a:ea typeface="Arial" charset="0"/>
                <a:cs typeface="Arial" charset="0"/>
              </a:rPr>
              <a:t>Challenges</a:t>
            </a:r>
          </a:p>
        </p:txBody>
      </p:sp>
      <p:sp>
        <p:nvSpPr>
          <p:cNvPr id="11" name="Content Placeholder 3"/>
          <p:cNvSpPr>
            <a:spLocks noGrp="1"/>
          </p:cNvSpPr>
          <p:nvPr>
            <p:ph idx="1"/>
          </p:nvPr>
        </p:nvSpPr>
        <p:spPr>
          <a:xfrm>
            <a:off x="478972" y="1690936"/>
            <a:ext cx="11202125" cy="4042420"/>
          </a:xfrm>
        </p:spPr>
        <p:txBody>
          <a:bodyPr>
            <a:normAutofit/>
          </a:bodyPr>
          <a:lstStyle/>
          <a:p>
            <a:r>
              <a:rPr lang="en-US" dirty="0">
                <a:solidFill>
                  <a:schemeClr val="bg1"/>
                </a:solidFill>
                <a:latin typeface="Arial" charset="0"/>
                <a:ea typeface="Arial" charset="0"/>
                <a:cs typeface="Arial" charset="0"/>
              </a:rPr>
              <a:t>Culture Change</a:t>
            </a:r>
          </a:p>
          <a:p>
            <a:r>
              <a:rPr lang="en-US" dirty="0">
                <a:solidFill>
                  <a:schemeClr val="bg1"/>
                </a:solidFill>
                <a:latin typeface="Arial" charset="0"/>
                <a:ea typeface="Arial" charset="0"/>
                <a:cs typeface="Arial" charset="0"/>
              </a:rPr>
              <a:t>Employee Fit</a:t>
            </a:r>
          </a:p>
          <a:p>
            <a:r>
              <a:rPr lang="en-US" dirty="0">
                <a:solidFill>
                  <a:schemeClr val="bg1"/>
                </a:solidFill>
                <a:latin typeface="Arial" charset="0"/>
                <a:ea typeface="Arial" charset="0"/>
                <a:cs typeface="Arial" charset="0"/>
              </a:rPr>
              <a:t>Software Solution Effectiveness</a:t>
            </a:r>
          </a:p>
          <a:p>
            <a:r>
              <a:rPr lang="en-US" dirty="0">
                <a:solidFill>
                  <a:schemeClr val="bg1"/>
                </a:solidFill>
                <a:latin typeface="Arial" charset="0"/>
                <a:ea typeface="Arial" charset="0"/>
                <a:cs typeface="Arial" charset="0"/>
              </a:rPr>
              <a:t>Rapid Environmental Changes</a:t>
            </a:r>
          </a:p>
          <a:p>
            <a:pPr lvl="1"/>
            <a:r>
              <a:rPr lang="en-US" dirty="0">
                <a:solidFill>
                  <a:schemeClr val="bg1"/>
                </a:solidFill>
                <a:latin typeface="Arial" charset="0"/>
                <a:ea typeface="Arial" charset="0"/>
                <a:cs typeface="Arial" charset="0"/>
              </a:rPr>
              <a:t>Shrinking Enrollment</a:t>
            </a:r>
          </a:p>
          <a:p>
            <a:pPr lvl="1"/>
            <a:r>
              <a:rPr lang="en-US" dirty="0">
                <a:solidFill>
                  <a:schemeClr val="bg1"/>
                </a:solidFill>
                <a:latin typeface="Arial" charset="0"/>
                <a:ea typeface="Arial" charset="0"/>
                <a:cs typeface="Arial" charset="0"/>
              </a:rPr>
              <a:t>Dual Enrollment Growth</a:t>
            </a:r>
          </a:p>
          <a:p>
            <a:pPr lvl="1"/>
            <a:r>
              <a:rPr lang="en-US" dirty="0">
                <a:solidFill>
                  <a:schemeClr val="bg1"/>
                </a:solidFill>
                <a:latin typeface="Arial" charset="0"/>
                <a:ea typeface="Arial" charset="0"/>
                <a:cs typeface="Arial" charset="0"/>
              </a:rPr>
              <a:t>Economic Conditions</a:t>
            </a:r>
          </a:p>
          <a:p>
            <a:pPr lvl="1"/>
            <a:r>
              <a:rPr lang="en-US" dirty="0">
                <a:solidFill>
                  <a:schemeClr val="bg1"/>
                </a:solidFill>
                <a:latin typeface="Arial" charset="0"/>
                <a:ea typeface="Arial" charset="0"/>
                <a:cs typeface="Arial" charset="0"/>
              </a:rPr>
              <a:t>State Politics </a:t>
            </a:r>
          </a:p>
        </p:txBody>
      </p:sp>
    </p:spTree>
    <p:extLst>
      <p:ext uri="{BB962C8B-B14F-4D97-AF65-F5344CB8AC3E}">
        <p14:creationId xmlns:p14="http://schemas.microsoft.com/office/powerpoint/2010/main" val="2417961383"/>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 </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41794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1800" dirty="0"/>
          </a:p>
        </p:txBody>
      </p:sp>
    </p:spTree>
    <p:extLst>
      <p:ext uri="{BB962C8B-B14F-4D97-AF65-F5344CB8AC3E}">
        <p14:creationId xmlns:p14="http://schemas.microsoft.com/office/powerpoint/2010/main" val="346650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5373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Technology-Mediated Advising for Holistic Student Support</a:t>
            </a:r>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111844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BAD90AE-C5C2-45EA-9541-D21223624B38}"/>
              </a:ext>
            </a:extLst>
          </p:cNvPr>
          <p:cNvSpPr>
            <a:spLocks noGrp="1"/>
          </p:cNvSpPr>
          <p:nvPr>
            <p:ph type="body" idx="1"/>
          </p:nvPr>
        </p:nvSpPr>
        <p:spPr/>
        <p:txBody>
          <a:bodyPr/>
          <a:lstStyle/>
          <a:p>
            <a:pPr marL="0" lvl="1" indent="0">
              <a:buNone/>
            </a:pPr>
            <a:endParaRPr lang="en-US" sz="2250" dirty="0"/>
          </a:p>
          <a:p>
            <a:pPr marL="0" lvl="1" indent="0">
              <a:buNone/>
            </a:pPr>
            <a:r>
              <a:rPr lang="en-US" sz="2250" dirty="0"/>
              <a:t>Use of technology to promote, support, and sustain long-term, holistic advising relationships. Technology enables personnel throughout the college to engage in advising and student support relationships that: </a:t>
            </a:r>
          </a:p>
          <a:p>
            <a:pPr marL="0" lvl="1" indent="0">
              <a:buNone/>
            </a:pPr>
            <a:endParaRPr lang="en-US" dirty="0"/>
          </a:p>
          <a:p>
            <a:pPr marL="200911" lvl="1" indent="-200911">
              <a:buFont typeface="Arial" pitchFamily="34" charset="0"/>
              <a:buChar char="•"/>
            </a:pPr>
            <a:r>
              <a:rPr lang="en-US" sz="2250" dirty="0"/>
              <a:t>approach student support as a teaching function, </a:t>
            </a:r>
            <a:endParaRPr lang="en-US" sz="3375" dirty="0"/>
          </a:p>
          <a:p>
            <a:pPr marL="0" lvl="1" indent="0">
              <a:buNone/>
            </a:pPr>
            <a:endParaRPr lang="en-US" sz="2250" dirty="0"/>
          </a:p>
          <a:p>
            <a:pPr marL="200911" lvl="1" indent="-200911">
              <a:buFont typeface="Arial" pitchFamily="34" charset="0"/>
              <a:buChar char="•"/>
            </a:pPr>
            <a:r>
              <a:rPr lang="en-US" sz="2250" dirty="0"/>
              <a:t>touch students on a regular basis, and </a:t>
            </a:r>
            <a:endParaRPr lang="en-US" sz="3375" dirty="0"/>
          </a:p>
          <a:p>
            <a:pPr marL="0" lvl="1" indent="0">
              <a:buNone/>
            </a:pPr>
            <a:endParaRPr lang="en-US" sz="2250" dirty="0"/>
          </a:p>
          <a:p>
            <a:pPr marL="200911" lvl="1" indent="-200911">
              <a:buFont typeface="Arial" pitchFamily="34" charset="0"/>
              <a:buChar char="•"/>
            </a:pPr>
            <a:r>
              <a:rPr lang="en-US" sz="2250" dirty="0"/>
              <a:t>connect them to the information and services they need when they need them, in order to keep students on track to graduation.</a:t>
            </a:r>
          </a:p>
          <a:p>
            <a:pPr marL="243325" lvl="1" indent="0">
              <a:buNone/>
            </a:pPr>
            <a:endParaRPr lang="en-US" dirty="0"/>
          </a:p>
          <a:p>
            <a:endParaRPr lang="en-US" dirty="0"/>
          </a:p>
        </p:txBody>
      </p:sp>
      <p:sp>
        <p:nvSpPr>
          <p:cNvPr id="3" name="Title 2">
            <a:extLst>
              <a:ext uri="{FF2B5EF4-FFF2-40B4-BE49-F238E27FC236}">
                <a16:creationId xmlns:a16="http://schemas.microsoft.com/office/drawing/2014/main" xmlns="" id="{7D419C4C-A517-47E4-AE7E-194851D02ED8}"/>
              </a:ext>
            </a:extLst>
          </p:cNvPr>
          <p:cNvSpPr>
            <a:spLocks noGrp="1"/>
          </p:cNvSpPr>
          <p:nvPr>
            <p:ph type="title"/>
          </p:nvPr>
        </p:nvSpPr>
        <p:spPr/>
        <p:txBody>
          <a:bodyPr/>
          <a:lstStyle/>
          <a:p>
            <a:r>
              <a:rPr lang="en-US" dirty="0"/>
              <a:t>Definition of Technology-Mediated Advising and Student Support</a:t>
            </a:r>
          </a:p>
        </p:txBody>
      </p:sp>
      <p:sp>
        <p:nvSpPr>
          <p:cNvPr id="4" name="Text Placeholder 3">
            <a:extLst>
              <a:ext uri="{FF2B5EF4-FFF2-40B4-BE49-F238E27FC236}">
                <a16:creationId xmlns:a16="http://schemas.microsoft.com/office/drawing/2014/main" xmlns="" id="{A6D30767-15C1-4590-8638-9CD9CD4F3B63}"/>
              </a:ext>
            </a:extLst>
          </p:cNvPr>
          <p:cNvSpPr>
            <a:spLocks noGrp="1"/>
          </p:cNvSpPr>
          <p:nvPr>
            <p:ph type="body" idx="2"/>
          </p:nvPr>
        </p:nvSpPr>
        <p:spPr/>
        <p:txBody>
          <a:bodyPr/>
          <a:lstStyle/>
          <a:p>
            <a:pPr algn="r"/>
            <a:r>
              <a:rPr lang="fi-FI" dirty="0"/>
              <a:t>(Karp, Kalamkarian, Klempin, &amp; Fletcher, 2016) </a:t>
            </a:r>
            <a:endParaRPr lang="en-US" dirty="0"/>
          </a:p>
          <a:p>
            <a:endParaRPr lang="en-US" dirty="0"/>
          </a:p>
        </p:txBody>
      </p:sp>
    </p:spTree>
    <p:extLst>
      <p:ext uri="{BB962C8B-B14F-4D97-AF65-F5344CB8AC3E}">
        <p14:creationId xmlns:p14="http://schemas.microsoft.com/office/powerpoint/2010/main" val="3481722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DEA8401-DF16-E34D-9B7D-49FB46F83293}"/>
              </a:ext>
            </a:extLst>
          </p:cNvPr>
          <p:cNvSpPr>
            <a:spLocks noGrp="1"/>
          </p:cNvSpPr>
          <p:nvPr>
            <p:ph type="title"/>
          </p:nvPr>
        </p:nvSpPr>
        <p:spPr>
          <a:xfrm>
            <a:off x="1459428" y="826268"/>
            <a:ext cx="8326800" cy="568041"/>
          </a:xfrm>
        </p:spPr>
        <p:txBody>
          <a:bodyPr/>
          <a:lstStyle/>
          <a:p>
            <a:r>
              <a:rPr lang="en-US" sz="3200" dirty="0"/>
              <a:t>Core Technology Functions </a:t>
            </a:r>
          </a:p>
        </p:txBody>
      </p:sp>
      <p:sp>
        <p:nvSpPr>
          <p:cNvPr id="16" name="TextBox 15"/>
          <p:cNvSpPr txBox="1"/>
          <p:nvPr/>
        </p:nvSpPr>
        <p:spPr>
          <a:xfrm>
            <a:off x="8167397" y="5126423"/>
            <a:ext cx="2292259" cy="261610"/>
          </a:xfrm>
          <a:prstGeom prst="rect">
            <a:avLst/>
          </a:prstGeom>
          <a:noFill/>
        </p:spPr>
        <p:txBody>
          <a:bodyPr wrap="square" rtlCol="0">
            <a:spAutoFit/>
          </a:bodyPr>
          <a:lstStyle/>
          <a:p>
            <a:pPr algn="ctr" defTabSz="457177"/>
            <a:r>
              <a:rPr lang="en-US" sz="1100" b="1" dirty="0"/>
              <a:t>Early Alerts &amp; Risk Targeting</a:t>
            </a:r>
          </a:p>
        </p:txBody>
      </p:sp>
      <p:sp>
        <p:nvSpPr>
          <p:cNvPr id="17" name="TextBox 16"/>
          <p:cNvSpPr txBox="1"/>
          <p:nvPr/>
        </p:nvSpPr>
        <p:spPr>
          <a:xfrm>
            <a:off x="5114744" y="5126423"/>
            <a:ext cx="2033813" cy="261610"/>
          </a:xfrm>
          <a:prstGeom prst="rect">
            <a:avLst/>
          </a:prstGeom>
          <a:noFill/>
        </p:spPr>
        <p:txBody>
          <a:bodyPr wrap="square" rtlCol="0">
            <a:spAutoFit/>
          </a:bodyPr>
          <a:lstStyle/>
          <a:p>
            <a:pPr algn="ctr" defTabSz="457177"/>
            <a:r>
              <a:rPr lang="en-US" sz="1100" b="1" dirty="0"/>
              <a:t>Coaching &amp; Advising</a:t>
            </a:r>
          </a:p>
        </p:txBody>
      </p:sp>
      <p:sp>
        <p:nvSpPr>
          <p:cNvPr id="18" name="TextBox 17"/>
          <p:cNvSpPr txBox="1"/>
          <p:nvPr/>
        </p:nvSpPr>
        <p:spPr>
          <a:xfrm>
            <a:off x="1933936" y="5126417"/>
            <a:ext cx="2033813" cy="261610"/>
          </a:xfrm>
          <a:prstGeom prst="rect">
            <a:avLst/>
          </a:prstGeom>
          <a:noFill/>
        </p:spPr>
        <p:txBody>
          <a:bodyPr wrap="square" rtlCol="0">
            <a:spAutoFit/>
          </a:bodyPr>
          <a:lstStyle/>
          <a:p>
            <a:pPr algn="ctr" defTabSz="457177"/>
            <a:r>
              <a:rPr lang="en-US" sz="1100" b="1" dirty="0"/>
              <a:t>Degree Planning </a:t>
            </a:r>
          </a:p>
        </p:txBody>
      </p:sp>
      <p:pic>
        <p:nvPicPr>
          <p:cNvPr id="8" name="Picture 7">
            <a:extLst>
              <a:ext uri="{FF2B5EF4-FFF2-40B4-BE49-F238E27FC236}">
                <a16:creationId xmlns:a16="http://schemas.microsoft.com/office/drawing/2014/main" xmlns="" id="{81AA5631-8125-CF47-8536-6FD88B4A68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9428" y="2193552"/>
            <a:ext cx="2971800" cy="2971800"/>
          </a:xfrm>
          <a:prstGeom prst="rect">
            <a:avLst/>
          </a:prstGeom>
        </p:spPr>
      </p:pic>
      <p:pic>
        <p:nvPicPr>
          <p:cNvPr id="7" name="Picture 3"/>
          <p:cNvPicPr>
            <a:picLocks noChangeAspect="1" noChangeArrowheads="1"/>
          </p:cNvPicPr>
          <p:nvPr/>
        </p:nvPicPr>
        <p:blipFill>
          <a:blip r:embed="rId4"/>
          <a:stretch>
            <a:fillRect/>
          </a:stretch>
        </p:blipFill>
        <p:spPr bwMode="auto">
          <a:xfrm>
            <a:off x="4637493" y="2193552"/>
            <a:ext cx="29718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329484" y="3356290"/>
            <a:ext cx="453970" cy="646331"/>
          </a:xfrm>
          <a:prstGeom prst="rect">
            <a:avLst/>
          </a:prstGeom>
          <a:noFill/>
        </p:spPr>
        <p:txBody>
          <a:bodyPr wrap="none" rtlCol="0">
            <a:spAutoFit/>
          </a:bodyPr>
          <a:lstStyle/>
          <a:p>
            <a:pPr algn="ctr" defTabSz="457177"/>
            <a:r>
              <a:rPr lang="en-US" sz="3600" b="1" dirty="0">
                <a:solidFill>
                  <a:schemeClr val="bg2"/>
                </a:solidFill>
              </a:rPr>
              <a:t>+</a:t>
            </a:r>
          </a:p>
        </p:txBody>
      </p:sp>
      <p:sp>
        <p:nvSpPr>
          <p:cNvPr id="13" name="TextBox 12"/>
          <p:cNvSpPr txBox="1"/>
          <p:nvPr/>
        </p:nvSpPr>
        <p:spPr>
          <a:xfrm>
            <a:off x="7461688" y="3356290"/>
            <a:ext cx="453970" cy="646331"/>
          </a:xfrm>
          <a:prstGeom prst="rect">
            <a:avLst/>
          </a:prstGeom>
          <a:noFill/>
        </p:spPr>
        <p:txBody>
          <a:bodyPr wrap="none" rtlCol="0">
            <a:spAutoFit/>
          </a:bodyPr>
          <a:lstStyle/>
          <a:p>
            <a:pPr algn="ctr" defTabSz="457177"/>
            <a:r>
              <a:rPr lang="en-US" sz="3600" b="1" dirty="0">
                <a:solidFill>
                  <a:schemeClr val="bg2"/>
                </a:solidFill>
              </a:rPr>
              <a:t>+</a:t>
            </a:r>
          </a:p>
        </p:txBody>
      </p:sp>
      <p:pic>
        <p:nvPicPr>
          <p:cNvPr id="24"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760773" y="2193552"/>
            <a:ext cx="29718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a:extLst>
              <a:ext uri="{FF2B5EF4-FFF2-40B4-BE49-F238E27FC236}">
                <a16:creationId xmlns:a16="http://schemas.microsoft.com/office/drawing/2014/main" xmlns="" id="{0C338117-126F-E442-B36A-30DAB960693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80643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Advising Redesign</a:t>
            </a:r>
            <a:r>
              <a:rPr lang="en-US" dirty="0"/>
              <a:t> Can Enable Holistic Student Support</a:t>
            </a:r>
            <a:endParaRPr lang="en-US" dirty="0">
              <a:solidFill>
                <a:schemeClr val="bg2"/>
              </a:solidFill>
            </a:endParaRPr>
          </a:p>
        </p:txBody>
      </p:sp>
      <p:sp>
        <p:nvSpPr>
          <p:cNvPr id="4" name="Content Placeholder 3"/>
          <p:cNvSpPr>
            <a:spLocks noGrp="1"/>
          </p:cNvSpPr>
          <p:nvPr>
            <p:ph type="body" idx="1"/>
          </p:nvPr>
        </p:nvSpPr>
        <p:spPr/>
        <p:txBody>
          <a:bodyPr>
            <a:normAutofit fontScale="47500" lnSpcReduction="20000"/>
          </a:bodyPr>
          <a:lstStyle/>
          <a:p>
            <a:pPr algn="ctr"/>
            <a:endParaRPr lang="en-US" b="1" dirty="0"/>
          </a:p>
          <a:p>
            <a:pPr marL="346057" lvl="1" indent="0"/>
            <a:endParaRPr lang="en-US" dirty="0"/>
          </a:p>
        </p:txBody>
      </p:sp>
      <p:pic>
        <p:nvPicPr>
          <p:cNvPr id="9" name="Picture 8">
            <a:extLst>
              <a:ext uri="{FF2B5EF4-FFF2-40B4-BE49-F238E27FC236}">
                <a16:creationId xmlns:a16="http://schemas.microsoft.com/office/drawing/2014/main" xmlns="" id="{96BB121A-3794-2646-9252-5866ACA09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6344" y="2193553"/>
            <a:ext cx="8132031" cy="3268088"/>
          </a:xfrm>
          <a:prstGeom prst="rect">
            <a:avLst/>
          </a:prstGeom>
        </p:spPr>
      </p:pic>
    </p:spTree>
    <p:extLst>
      <p:ext uri="{BB962C8B-B14F-4D97-AF65-F5344CB8AC3E}">
        <p14:creationId xmlns:p14="http://schemas.microsoft.com/office/powerpoint/2010/main" val="4267030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Activity: Audience Survey</a:t>
            </a:r>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1015042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4_AmericasCharities_PPT_TEMPLATE_160511">
  <a:themeElements>
    <a:clrScheme name="Custom 17">
      <a:dk1>
        <a:srgbClr val="000000"/>
      </a:dk1>
      <a:lt1>
        <a:srgbClr val="FFFFFF"/>
      </a:lt1>
      <a:dk2>
        <a:srgbClr val="0065A4"/>
      </a:dk2>
      <a:lt2>
        <a:srgbClr val="0065A4"/>
      </a:lt2>
      <a:accent1>
        <a:srgbClr val="42BECA"/>
      </a:accent1>
      <a:accent2>
        <a:srgbClr val="42BECA"/>
      </a:accent2>
      <a:accent3>
        <a:srgbClr val="ADAFB2"/>
      </a:accent3>
      <a:accent4>
        <a:srgbClr val="ADAFB2"/>
      </a:accent4>
      <a:accent5>
        <a:srgbClr val="646464"/>
      </a:accent5>
      <a:accent6>
        <a:srgbClr val="646464"/>
      </a:accent6>
      <a:hlink>
        <a:srgbClr val="3C3C3C"/>
      </a:hlink>
      <a:folHlink>
        <a:srgbClr val="3C3C3C"/>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93D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CRC 2018 Theme">
  <a:themeElements>
    <a:clrScheme name="CCRC Colors">
      <a:dk1>
        <a:srgbClr val="000000"/>
      </a:dk1>
      <a:lt1>
        <a:srgbClr val="FFFFFF"/>
      </a:lt1>
      <a:dk2>
        <a:srgbClr val="0065A4"/>
      </a:dk2>
      <a:lt2>
        <a:srgbClr val="31A2B6"/>
      </a:lt2>
      <a:accent1>
        <a:srgbClr val="0065A4"/>
      </a:accent1>
      <a:accent2>
        <a:srgbClr val="31A2B6"/>
      </a:accent2>
      <a:accent3>
        <a:srgbClr val="CB3B2E"/>
      </a:accent3>
      <a:accent4>
        <a:srgbClr val="D96B29"/>
      </a:accent4>
      <a:accent5>
        <a:srgbClr val="864F83"/>
      </a:accent5>
      <a:accent6>
        <a:srgbClr val="5CA060"/>
      </a:accent6>
      <a:hlink>
        <a:srgbClr val="0065A4"/>
      </a:hlink>
      <a:folHlink>
        <a:srgbClr val="31A2B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spcFirstLastPara="1" wrap="square" lIns="91425" tIns="91425" rIns="91425" bIns="91425" anchor="t" anchorCtr="0"/>
      <a:lstStyle>
        <a:defPPr algn="l">
          <a:defRPr dirty="0" smtClean="0"/>
        </a:defPPr>
      </a:lstStyle>
    </a:txDef>
  </a:objectDefaults>
  <a:extraClrSchemeLst/>
  <a:extLst>
    <a:ext uri="{05A4C25C-085E-4340-85A3-A5531E510DB2}">
      <thm15:themeFamily xmlns:thm15="http://schemas.microsoft.com/office/thememl/2012/main" xmlns="" name="Presentation1" id="{2D0CD61F-64F4-8042-8B52-057EC0C08E7D}" vid="{CE445F00-00A9-B14A-A85E-C5DFAB001E1E}"/>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1506</TotalTime>
  <Words>1821</Words>
  <Application>Microsoft Office PowerPoint</Application>
  <PresentationFormat>Custom</PresentationFormat>
  <Paragraphs>233</Paragraphs>
  <Slides>35</Slides>
  <Notes>17</Notes>
  <HiddenSlides>0</HiddenSlides>
  <MMClips>0</MMClips>
  <ScaleCrop>false</ScaleCrop>
  <HeadingPairs>
    <vt:vector size="4" baseType="variant">
      <vt:variant>
        <vt:lpstr>Theme</vt:lpstr>
      </vt:variant>
      <vt:variant>
        <vt:i4>5</vt:i4>
      </vt:variant>
      <vt:variant>
        <vt:lpstr>Slide Titles</vt:lpstr>
      </vt:variant>
      <vt:variant>
        <vt:i4>35</vt:i4>
      </vt:variant>
    </vt:vector>
  </HeadingPairs>
  <TitlesOfParts>
    <vt:vector size="40" baseType="lpstr">
      <vt:lpstr>Office Theme</vt:lpstr>
      <vt:lpstr>4_AmericasCharities_PPT_TEMPLATE_160511</vt:lpstr>
      <vt:lpstr>1_CCRC 2018 Theme</vt:lpstr>
      <vt:lpstr>2_Office Theme</vt:lpstr>
      <vt:lpstr>3_Office Theme</vt:lpstr>
      <vt:lpstr>“A Unified Front”: Understanding Holistic Student Support from Multiple Viewpoints </vt:lpstr>
      <vt:lpstr>Purpose</vt:lpstr>
      <vt:lpstr>Agenda </vt:lpstr>
      <vt:lpstr>PowerPoint Presentation</vt:lpstr>
      <vt:lpstr>Technology-Mediated Advising for Holistic Student Support</vt:lpstr>
      <vt:lpstr>Definition of Technology-Mediated Advising and Student Support</vt:lpstr>
      <vt:lpstr>Core Technology Functions </vt:lpstr>
      <vt:lpstr>Advising Redesign Can Enable Holistic Student Support</vt:lpstr>
      <vt:lpstr>Activity: Audience Survey</vt:lpstr>
      <vt:lpstr>Which aspects of technology-mediated advising reforms most interest you?</vt:lpstr>
      <vt:lpstr>CCRC Fieldwork and Research</vt:lpstr>
      <vt:lpstr>Research Overview: 2015 - 2018 </vt:lpstr>
      <vt:lpstr>PowerPoint Presentation</vt:lpstr>
      <vt:lpstr>Qualitative Research Findings  </vt:lpstr>
      <vt:lpstr>Institutional Mission Focused on Student Success </vt:lpstr>
      <vt:lpstr>Multi-tiered, Aligned Leadership</vt:lpstr>
      <vt:lpstr>Vision of Project Benefits </vt:lpstr>
      <vt:lpstr>Compatibility of New and Existing Technologies</vt:lpstr>
      <vt:lpstr>Need for Understanding of Product and Vendor </vt:lpstr>
      <vt:lpstr>Key Performance Indicators </vt:lpstr>
      <vt:lpstr>Key Performance Indicators    </vt:lpstr>
      <vt:lpstr>KPIs and advising redesign</vt:lpstr>
      <vt:lpstr>Key Findings </vt:lpstr>
      <vt:lpstr>Zane State College </vt:lpstr>
      <vt:lpstr>About Zane State</vt:lpstr>
      <vt:lpstr>Success Initiatives</vt:lpstr>
      <vt:lpstr>PowerPoint Presentation</vt:lpstr>
      <vt:lpstr>Outcomes</vt:lpstr>
      <vt:lpstr>Outcomes</vt:lpstr>
      <vt:lpstr>Outcomes</vt:lpstr>
      <vt:lpstr>Outcomes</vt:lpstr>
      <vt:lpstr>Outcomes</vt:lpstr>
      <vt:lpstr>Challenges</vt:lpstr>
      <vt:lpstr>Q &amp; A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Pellegrino</dc:creator>
  <cp:lastModifiedBy>Serena Klempin</cp:lastModifiedBy>
  <cp:revision>162</cp:revision>
  <dcterms:created xsi:type="dcterms:W3CDTF">2019-01-07T21:25:18Z</dcterms:created>
  <dcterms:modified xsi:type="dcterms:W3CDTF">2019-02-21T20:37:24Z</dcterms:modified>
</cp:coreProperties>
</file>