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9" r:id="rId1"/>
  </p:sldMasterIdLst>
  <p:notesMasterIdLst>
    <p:notesMasterId r:id="rId16"/>
  </p:notesMasterIdLst>
  <p:handoutMasterIdLst>
    <p:handoutMasterId r:id="rId17"/>
  </p:handoutMasterIdLst>
  <p:sldIdLst>
    <p:sldId id="276" r:id="rId2"/>
    <p:sldId id="277" r:id="rId3"/>
    <p:sldId id="281" r:id="rId4"/>
    <p:sldId id="325" r:id="rId5"/>
    <p:sldId id="348" r:id="rId6"/>
    <p:sldId id="353" r:id="rId7"/>
    <p:sldId id="347" r:id="rId8"/>
    <p:sldId id="345" r:id="rId9"/>
    <p:sldId id="331" r:id="rId10"/>
    <p:sldId id="349" r:id="rId11"/>
    <p:sldId id="350" r:id="rId12"/>
    <p:sldId id="351" r:id="rId13"/>
    <p:sldId id="352" r:id="rId14"/>
    <p:sldId id="324" r:id="rId15"/>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2pPr>
    <a:lvl3pPr marL="914400"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3pPr>
    <a:lvl4pPr marL="1371600"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4pPr>
    <a:lvl5pPr marL="1828800" algn="l" rtl="0" eaLnBrk="0" fontAlgn="base" hangingPunct="0">
      <a:spcBef>
        <a:spcPct val="0"/>
      </a:spcBef>
      <a:spcAft>
        <a:spcPct val="0"/>
      </a:spcAft>
      <a:defRPr sz="2400" kern="1200">
        <a:solidFill>
          <a:schemeClr val="tx1"/>
        </a:solidFill>
        <a:latin typeface="Arial" charset="0"/>
        <a:ea typeface="ヒラギノ角ゴ Pro W3" charset="-128"/>
        <a:cs typeface="ヒラギノ角ゴ Pro W3" charset="-128"/>
      </a:defRPr>
    </a:lvl5pPr>
    <a:lvl6pPr marL="2286000" algn="l" defTabSz="457200" rtl="0" eaLnBrk="1" latinLnBrk="0" hangingPunct="1">
      <a:defRPr sz="2400" kern="1200">
        <a:solidFill>
          <a:schemeClr val="tx1"/>
        </a:solidFill>
        <a:latin typeface="Arial" charset="0"/>
        <a:ea typeface="ヒラギノ角ゴ Pro W3" charset="-128"/>
        <a:cs typeface="ヒラギノ角ゴ Pro W3" charset="-128"/>
      </a:defRPr>
    </a:lvl6pPr>
    <a:lvl7pPr marL="2743200" algn="l" defTabSz="457200" rtl="0" eaLnBrk="1" latinLnBrk="0" hangingPunct="1">
      <a:defRPr sz="2400" kern="1200">
        <a:solidFill>
          <a:schemeClr val="tx1"/>
        </a:solidFill>
        <a:latin typeface="Arial" charset="0"/>
        <a:ea typeface="ヒラギノ角ゴ Pro W3" charset="-128"/>
        <a:cs typeface="ヒラギノ角ゴ Pro W3" charset="-128"/>
      </a:defRPr>
    </a:lvl7pPr>
    <a:lvl8pPr marL="3200400" algn="l" defTabSz="457200" rtl="0" eaLnBrk="1" latinLnBrk="0" hangingPunct="1">
      <a:defRPr sz="2400" kern="1200">
        <a:solidFill>
          <a:schemeClr val="tx1"/>
        </a:solidFill>
        <a:latin typeface="Arial" charset="0"/>
        <a:ea typeface="ヒラギノ角ゴ Pro W3" charset="-128"/>
        <a:cs typeface="ヒラギノ角ゴ Pro W3" charset="-128"/>
      </a:defRPr>
    </a:lvl8pPr>
    <a:lvl9pPr marL="3657600" algn="l" defTabSz="457200" rtl="0" eaLnBrk="1" latinLnBrk="0" hangingPunct="1">
      <a:defRPr sz="2400" kern="1200">
        <a:solidFill>
          <a:schemeClr val="tx1"/>
        </a:solidFill>
        <a:latin typeface="Arial" charset="0"/>
        <a:ea typeface="ヒラギノ角ゴ Pro W3" charset="-128"/>
        <a:cs typeface="ヒラギノ角ゴ Pro W3"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2175"/>
    <a:srgbClr val="3B73B9"/>
    <a:srgbClr val="A3B222"/>
    <a:srgbClr val="141313"/>
    <a:srgbClr val="F47B20"/>
    <a:srgbClr val="6CB33F"/>
    <a:srgbClr val="6C206B"/>
    <a:srgbClr val="F1CB00"/>
    <a:srgbClr val="ADAFB2"/>
    <a:srgbClr val="BFB6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9" autoAdjust="0"/>
    <p:restoredTop sz="65226" autoAdjust="0"/>
  </p:normalViewPr>
  <p:slideViewPr>
    <p:cSldViewPr snapToGrid="0">
      <p:cViewPr varScale="1">
        <p:scale>
          <a:sx n="55" d="100"/>
          <a:sy n="55" d="100"/>
        </p:scale>
        <p:origin x="-1488" y="-96"/>
      </p:cViewPr>
      <p:guideLst>
        <p:guide orient="horz" pos="204"/>
        <p:guide pos="20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4" d="100"/>
          <a:sy n="84" d="100"/>
        </p:scale>
        <p:origin x="-1818"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smtClean="0"/>
            </a:lvl1pPr>
          </a:lstStyle>
          <a:p>
            <a:pPr>
              <a:defRPr/>
            </a:pPr>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smtClean="0"/>
            </a:lvl1pPr>
          </a:lstStyle>
          <a:p>
            <a:pPr>
              <a:defRPr/>
            </a:pPr>
            <a:fld id="{40690066-8265-7C45-8EEB-C88039B47863}" type="datetime1">
              <a:rPr lang="en-US"/>
              <a:pPr>
                <a:defRPr/>
              </a:pPr>
              <a:t>3/31/2014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smtClean="0"/>
            </a:lvl1pPr>
          </a:lstStyle>
          <a:p>
            <a:pPr>
              <a:defRPr/>
            </a:pPr>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smtClean="0"/>
            </a:lvl1pPr>
          </a:lstStyle>
          <a:p>
            <a:pPr>
              <a:defRPr/>
            </a:pPr>
            <a:fld id="{880FF12C-43EA-D54A-99AF-37ACBE12F55E}" type="slidenum">
              <a:rPr lang="en-US"/>
              <a:pPr>
                <a:defRPr/>
              </a:pPr>
              <a:t>‹#›</a:t>
            </a:fld>
            <a:endParaRPr lang="en-US" dirty="0"/>
          </a:p>
        </p:txBody>
      </p:sp>
    </p:spTree>
    <p:extLst>
      <p:ext uri="{BB962C8B-B14F-4D97-AF65-F5344CB8AC3E}">
        <p14:creationId xmlns:p14="http://schemas.microsoft.com/office/powerpoint/2010/main" val="17774429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7840" cy="46482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27651" name="Rectangle 3"/>
          <p:cNvSpPr>
            <a:spLocks noGrp="1" noChangeArrowheads="1"/>
          </p:cNvSpPr>
          <p:nvPr>
            <p:ph type="dt" idx="1"/>
          </p:nvPr>
        </p:nvSpPr>
        <p:spPr bwMode="auto">
          <a:xfrm>
            <a:off x="3972560" y="0"/>
            <a:ext cx="3037840" cy="46482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7654"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27655"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a:defRPr sz="1200"/>
            </a:lvl1pPr>
          </a:lstStyle>
          <a:p>
            <a:pPr>
              <a:defRPr/>
            </a:pPr>
            <a:fld id="{BF34750A-0A13-1C45-8D38-1E752286CA6A}" type="slidenum">
              <a:rPr lang="en-US"/>
              <a:pPr>
                <a:defRPr/>
              </a:pPr>
              <a:t>‹#›</a:t>
            </a:fld>
            <a:endParaRPr lang="en-US" dirty="0"/>
          </a:p>
        </p:txBody>
      </p:sp>
    </p:spTree>
    <p:extLst>
      <p:ext uri="{BB962C8B-B14F-4D97-AF65-F5344CB8AC3E}">
        <p14:creationId xmlns:p14="http://schemas.microsoft.com/office/powerpoint/2010/main" val="160327067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PowerPoint is a tool designed to help you lead</a:t>
            </a:r>
            <a:r>
              <a:rPr lang="en-US" baseline="0" dirty="0" smtClean="0"/>
              <a:t> discussions about developmental education reform at your college or college system.  You are welcome to cut slides, add slides, or otherwise adapt it to your needs.</a:t>
            </a:r>
          </a:p>
          <a:p>
            <a:endParaRPr lang="en-US" baseline="0" dirty="0" smtClean="0"/>
          </a:p>
          <a:p>
            <a:r>
              <a:rPr lang="en-US" baseline="0" dirty="0" smtClean="0"/>
              <a:t>To change the date or add your own logo, click on “View,” select “Slide Master,” and replace </a:t>
            </a:r>
            <a:r>
              <a:rPr lang="en-US" dirty="0" smtClean="0"/>
              <a:t>the CCRC logo with your logo and/or </a:t>
            </a:r>
            <a:r>
              <a:rPr lang="en-US" baseline="0" dirty="0" smtClean="0"/>
              <a:t>select the date in the header of the appropriate slide in the left hand column. Note that the logo/date must be changed separately in the slide master for the black, purple, and white background slides.</a:t>
            </a:r>
          </a:p>
          <a:p>
            <a:endParaRPr lang="en-US" baseline="0" dirty="0" smtClean="0"/>
          </a:p>
          <a:p>
            <a:r>
              <a:rPr lang="en-US" baseline="0" dirty="0" smtClean="0"/>
              <a:t>To change the level of the header to the smaller or larger level, select the text you want to change, click on home tab, and click on the “increase indent list level” icon in the top menu (next to the insert bullet/number icons and above text alignment icons). </a:t>
            </a:r>
          </a:p>
          <a:p>
            <a:endParaRPr lang="en-US" baseline="0" dirty="0" smtClean="0"/>
          </a:p>
          <a:p>
            <a:r>
              <a:rPr lang="en-US" baseline="0" dirty="0" smtClean="0"/>
              <a:t>For the second-level subtitle style, click the icon with arrow pointing right </a:t>
            </a:r>
            <a:r>
              <a:rPr lang="en-US" u="sng" baseline="0" dirty="0" smtClean="0"/>
              <a:t>once</a:t>
            </a:r>
            <a:r>
              <a:rPr lang="en-US" u="none" baseline="0" dirty="0" smtClean="0"/>
              <a:t>, for third-level subtitle style, click on icon with arrow pointing right </a:t>
            </a:r>
            <a:r>
              <a:rPr lang="en-US" u="sng" baseline="0" dirty="0" smtClean="0"/>
              <a:t>twice.</a:t>
            </a:r>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1</a:t>
            </a:fld>
            <a:endParaRPr lang="en-US" dirty="0"/>
          </a:p>
        </p:txBody>
      </p:sp>
    </p:spTree>
    <p:extLst>
      <p:ext uri="{BB962C8B-B14F-4D97-AF65-F5344CB8AC3E}">
        <p14:creationId xmlns:p14="http://schemas.microsoft.com/office/powerpoint/2010/main" val="4198530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reconcile this tension, colleges</a:t>
            </a:r>
            <a:r>
              <a:rPr lang="en-US" baseline="0" dirty="0" smtClean="0"/>
              <a:t> can implement compressed or accelerated developmental education pathways that have clear, </a:t>
            </a:r>
            <a:r>
              <a:rPr lang="en-US" dirty="0" smtClean="0"/>
              <a:t>faculty-defined learning goals for students, as Chabot College did (see case study in accompanying packet).</a:t>
            </a:r>
            <a:endParaRPr lang="en-US" dirty="0"/>
          </a:p>
          <a:p>
            <a:endParaRPr lang="en-US" baseline="0" dirty="0" smtClean="0"/>
          </a:p>
          <a:p>
            <a:r>
              <a:rPr lang="en-US" baseline="0" dirty="0" smtClean="0"/>
              <a:t>Some questions to help guide discussion on this issue might be:</a:t>
            </a:r>
          </a:p>
          <a:p>
            <a:pPr marL="171450" indent="-171450">
              <a:buFont typeface="Arial" pitchFamily="34" charset="0"/>
              <a:buChar char="•"/>
            </a:pPr>
            <a:r>
              <a:rPr lang="en-US" sz="1200" b="0" dirty="0" smtClean="0"/>
              <a:t>Does the Chabot case study suggest any ways you could resolve this tension at your college?</a:t>
            </a:r>
          </a:p>
          <a:p>
            <a:pPr marL="171450" indent="-171450">
              <a:buFont typeface="Arial" pitchFamily="34" charset="0"/>
              <a:buChar char="•"/>
            </a:pPr>
            <a:r>
              <a:rPr lang="en-US" sz="1200" b="0" dirty="0" smtClean="0"/>
              <a:t>Do you think it would be valuable to meet with colleagues to define learning goals for your department?</a:t>
            </a:r>
          </a:p>
          <a:p>
            <a:pPr marL="171450" indent="-171450">
              <a:buFont typeface="Arial" pitchFamily="34" charset="0"/>
              <a:buChar char="•"/>
            </a:pPr>
            <a:r>
              <a:rPr lang="en-US" sz="1200" b="0" dirty="0" smtClean="0"/>
              <a:t>How would you go about establishing and measuring learning goals?</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10</a:t>
            </a:fld>
            <a:endParaRPr lang="en-US" dirty="0"/>
          </a:p>
        </p:txBody>
      </p:sp>
    </p:spTree>
    <p:extLst>
      <p:ext uri="{BB962C8B-B14F-4D97-AF65-F5344CB8AC3E}">
        <p14:creationId xmlns:p14="http://schemas.microsoft.com/office/powerpoint/2010/main" val="911695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Accelerated Learning Program was created at the Community College of Baltimore County.  The program places upper-level developmental English students into the first college-level composition course and requires them to co-enroll in a support section taught by the same instructor.</a:t>
            </a:r>
          </a:p>
          <a:p>
            <a:endParaRPr lang="en-US" dirty="0"/>
          </a:p>
          <a:p>
            <a:r>
              <a:rPr lang="en-US" dirty="0" smtClean="0"/>
              <a:t>This completion chart shows the percentage of students who ENROLL in and PASS the course within three years.  Students who do not enroll within 3 years are treated as non-completers.</a:t>
            </a:r>
          </a:p>
          <a:p>
            <a:endParaRPr lang="en-US" dirty="0" smtClean="0"/>
          </a:p>
          <a:p>
            <a:r>
              <a:rPr lang="en-US" dirty="0" smtClean="0"/>
              <a:t>Charts </a:t>
            </a:r>
            <a:r>
              <a:rPr lang="en-US" dirty="0"/>
              <a:t>derived from </a:t>
            </a:r>
            <a:r>
              <a:rPr lang="en-US" dirty="0" smtClean="0"/>
              <a:t>Cho</a:t>
            </a:r>
            <a:r>
              <a:rPr lang="en-US" dirty="0"/>
              <a:t>, S.W., Kopko, E., </a:t>
            </a:r>
            <a:r>
              <a:rPr lang="en-US" dirty="0" smtClean="0"/>
              <a:t>Jenkins</a:t>
            </a:r>
            <a:r>
              <a:rPr lang="en-US" dirty="0"/>
              <a:t>, D</a:t>
            </a:r>
            <a:r>
              <a:rPr lang="en-US" dirty="0" smtClean="0"/>
              <a:t>., &amp; Jaggars, S. S. </a:t>
            </a:r>
            <a:r>
              <a:rPr lang="en-US" dirty="0"/>
              <a:t>(2012</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11</a:t>
            </a:fld>
            <a:endParaRPr lang="en-US" dirty="0"/>
          </a:p>
        </p:txBody>
      </p:sp>
    </p:spTree>
    <p:extLst>
      <p:ext uri="{BB962C8B-B14F-4D97-AF65-F5344CB8AC3E}">
        <p14:creationId xmlns:p14="http://schemas.microsoft.com/office/powerpoint/2010/main" val="1320577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Chabot College offers two developmental pathways to students. The traditional pathway consists of two semesters of developmental English. The accelerated pathway consists of one semester of developmental English. Students are permitted to self-place into the accelerated or traditional pathway.</a:t>
            </a:r>
          </a:p>
          <a:p>
            <a:endParaRPr lang="en-US" dirty="0" smtClean="0"/>
          </a:p>
          <a:p>
            <a:r>
              <a:rPr lang="en-US" dirty="0" smtClean="0"/>
              <a:t>The above pass rates are only for students who enroll in college-level English.  When looking at outcome data for all developmental English students (those who don’t enroll in college-level English counting as non-passers), the rates for earning a C or better are 18% for non-accelerated students versus 45% for accelerated students.</a:t>
            </a:r>
          </a:p>
          <a:p>
            <a:endParaRPr lang="en-US" dirty="0"/>
          </a:p>
          <a:p>
            <a:r>
              <a:rPr lang="en-US" dirty="0" smtClean="0"/>
              <a:t>Charts </a:t>
            </a:r>
            <a:r>
              <a:rPr lang="en-US" dirty="0"/>
              <a:t>derived from </a:t>
            </a:r>
            <a:r>
              <a:rPr lang="en-US" dirty="0" smtClean="0"/>
              <a:t>Edgecombe, N., Xu, D., Barragan, M., &amp; Jaggars, S. S. (2012</a:t>
            </a:r>
            <a:r>
              <a:rPr lang="en-US" dirty="0"/>
              <a:t>).</a:t>
            </a:r>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12</a:t>
            </a:fld>
            <a:endParaRPr lang="en-US" dirty="0"/>
          </a:p>
        </p:txBody>
      </p:sp>
    </p:spTree>
    <p:extLst>
      <p:ext uri="{BB962C8B-B14F-4D97-AF65-F5344CB8AC3E}">
        <p14:creationId xmlns:p14="http://schemas.microsoft.com/office/powerpoint/2010/main" val="132057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13</a:t>
            </a:fld>
            <a:endParaRPr lang="en-US" dirty="0"/>
          </a:p>
        </p:txBody>
      </p:sp>
    </p:spTree>
    <p:extLst>
      <p:ext uri="{BB962C8B-B14F-4D97-AF65-F5344CB8AC3E}">
        <p14:creationId xmlns:p14="http://schemas.microsoft.com/office/powerpoint/2010/main" val="4661177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14</a:t>
            </a:fld>
            <a:endParaRPr lang="en-US" dirty="0"/>
          </a:p>
        </p:txBody>
      </p:sp>
    </p:spTree>
    <p:extLst>
      <p:ext uri="{BB962C8B-B14F-4D97-AF65-F5344CB8AC3E}">
        <p14:creationId xmlns:p14="http://schemas.microsoft.com/office/powerpoint/2010/main" val="466117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2</a:t>
            </a:fld>
            <a:endParaRPr lang="en-US" dirty="0"/>
          </a:p>
        </p:txBody>
      </p:sp>
    </p:spTree>
    <p:extLst>
      <p:ext uri="{BB962C8B-B14F-4D97-AF65-F5344CB8AC3E}">
        <p14:creationId xmlns:p14="http://schemas.microsoft.com/office/powerpoint/2010/main" val="3215728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ヒラギノ角ゴ Pro W3" charset="-128"/>
                <a:cs typeface="ヒラギノ角ゴ Pro W3" charset="-128"/>
              </a:rPr>
              <a:t>To reconcile this tension, colleges can collaborate together to create</a:t>
            </a:r>
            <a:r>
              <a:rPr lang="en-US" sz="1200" b="0" i="0" kern="1200" baseline="0" dirty="0" smtClean="0">
                <a:solidFill>
                  <a:schemeClr val="tx1"/>
                </a:solidFill>
                <a:effectLst/>
                <a:latin typeface="Arial" charset="0"/>
                <a:ea typeface="ヒラギノ角ゴ Pro W3" charset="-128"/>
                <a:cs typeface="ヒラギノ角ゴ Pro W3" charset="-128"/>
              </a:rPr>
              <a:t> </a:t>
            </a:r>
            <a:r>
              <a:rPr lang="en-US" sz="1200" b="0" i="0" kern="1200" dirty="0" smtClean="0">
                <a:solidFill>
                  <a:schemeClr val="tx1"/>
                </a:solidFill>
                <a:effectLst/>
                <a:latin typeface="Arial" charset="0"/>
                <a:ea typeface="ヒラギノ角ゴ Pro W3" charset="-128"/>
                <a:cs typeface="ヒラギノ角ゴ Pro W3" charset="-128"/>
              </a:rPr>
              <a:t>system-wide policy, as New Jersey did (see the case study in the</a:t>
            </a:r>
            <a:r>
              <a:rPr lang="en-US" dirty="0" smtClean="0"/>
              <a:t/>
            </a:r>
            <a:br>
              <a:rPr lang="en-US" dirty="0" smtClean="0"/>
            </a:br>
            <a:r>
              <a:rPr lang="en-US" sz="1200" b="0" i="0" kern="1200" dirty="0" smtClean="0">
                <a:solidFill>
                  <a:schemeClr val="tx1"/>
                </a:solidFill>
                <a:effectLst/>
                <a:latin typeface="Arial" charset="0"/>
                <a:ea typeface="ヒラギノ角ゴ Pro W3" charset="-128"/>
                <a:cs typeface="ヒラギノ角ゴ Pro W3" charset="-128"/>
              </a:rPr>
              <a:t>accompanying packet). Some questions to help guide discussion on this</a:t>
            </a:r>
            <a:r>
              <a:rPr lang="en-US" sz="1200" b="0" i="0" kern="1200" baseline="0" dirty="0" smtClean="0">
                <a:solidFill>
                  <a:schemeClr val="tx1"/>
                </a:solidFill>
                <a:effectLst/>
                <a:latin typeface="Arial" charset="0"/>
                <a:ea typeface="ヒラギノ角ゴ Pro W3" charset="-128"/>
                <a:cs typeface="ヒラギノ角ゴ Pro W3" charset="-128"/>
              </a:rPr>
              <a:t> </a:t>
            </a:r>
            <a:r>
              <a:rPr lang="en-US" sz="1200" b="0" i="0" kern="1200" dirty="0" smtClean="0">
                <a:solidFill>
                  <a:schemeClr val="tx1"/>
                </a:solidFill>
                <a:effectLst/>
                <a:latin typeface="Arial" charset="0"/>
                <a:ea typeface="ヒラギノ角ゴ Pro W3" charset="-128"/>
                <a:cs typeface="ヒラギノ角ゴ Pro W3" charset="-128"/>
              </a:rPr>
              <a:t>issue might be:</a:t>
            </a:r>
          </a:p>
          <a:p>
            <a:pPr marL="171450" indent="-171450">
              <a:buFont typeface="Arial" pitchFamily="34" charset="0"/>
              <a:buChar char="•"/>
            </a:pPr>
            <a:r>
              <a:rPr lang="en-US" sz="1200" dirty="0" smtClean="0"/>
              <a:t>What do you think are the advantages and disadvantages of consistency vs. autonomy in developmental education policy?</a:t>
            </a:r>
          </a:p>
          <a:p>
            <a:pPr marL="171450" indent="-171450">
              <a:buFont typeface="Arial" pitchFamily="34" charset="0"/>
              <a:buChar char="•"/>
            </a:pPr>
            <a:r>
              <a:rPr lang="en-US" sz="1200" dirty="0" smtClean="0"/>
              <a:t>At your college, what practices and policies are consistent in terms of developmental education? What practices and policies are established with greater autonomy?</a:t>
            </a:r>
          </a:p>
          <a:p>
            <a:pPr marL="171450" indent="-171450">
              <a:buFont typeface="Arial" pitchFamily="34" charset="0"/>
              <a:buChar char="•"/>
            </a:pPr>
            <a:r>
              <a:rPr lang="en-US" sz="1200" dirty="0" smtClean="0"/>
              <a:t>Do you see a value in creating greater consistency across the college, or with other colleges in your system/state?</a:t>
            </a:r>
          </a:p>
          <a:p>
            <a:pPr marL="171450" indent="-171450">
              <a:buFont typeface="Arial" pitchFamily="34" charset="0"/>
              <a:buChar char="•"/>
            </a:pPr>
            <a:r>
              <a:rPr lang="en-US" dirty="0"/>
              <a:t>What are the strengths and weaknesses of the approach New Jersey took to creating a consistent approach to assessment and placement?</a:t>
            </a:r>
          </a:p>
          <a:p>
            <a:pPr marL="171450" indent="-171450">
              <a:buFont typeface="Arial" pitchFamily="34" charset="0"/>
              <a:buChar char="•"/>
            </a:pPr>
            <a:r>
              <a:rPr lang="en-US" dirty="0" smtClean="0"/>
              <a:t>Who </a:t>
            </a:r>
            <a:r>
              <a:rPr lang="en-US" dirty="0"/>
              <a:t>would need to be involved in order to develop a centralized policy </a:t>
            </a:r>
            <a:r>
              <a:rPr lang="en-US" dirty="0" smtClean="0"/>
              <a:t>that people </a:t>
            </a:r>
            <a:r>
              <a:rPr lang="en-US" dirty="0"/>
              <a:t>at all levels of the college would feel satisfied with?</a:t>
            </a:r>
          </a:p>
          <a:p>
            <a:pPr marL="171450" indent="-171450">
              <a:buFont typeface="Arial" pitchFamily="34" charset="0"/>
              <a:buChar char="•"/>
            </a:pPr>
            <a:endParaRPr lang="en-US" sz="1200" dirty="0" smtClean="0"/>
          </a:p>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3</a:t>
            </a:fld>
            <a:endParaRPr lang="en-US" dirty="0"/>
          </a:p>
        </p:txBody>
      </p:sp>
    </p:spTree>
    <p:extLst>
      <p:ext uri="{BB962C8B-B14F-4D97-AF65-F5344CB8AC3E}">
        <p14:creationId xmlns:p14="http://schemas.microsoft.com/office/powerpoint/2010/main" val="3702699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4</a:t>
            </a:fld>
            <a:endParaRPr lang="en-US" dirty="0"/>
          </a:p>
        </p:txBody>
      </p:sp>
    </p:spTree>
    <p:extLst>
      <p:ext uri="{BB962C8B-B14F-4D97-AF65-F5344CB8AC3E}">
        <p14:creationId xmlns:p14="http://schemas.microsoft.com/office/powerpoint/2010/main" val="2764217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01266" y="4438093"/>
            <a:ext cx="5140960" cy="418338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i="0" kern="1200" dirty="0" smtClean="0">
                <a:solidFill>
                  <a:schemeClr val="tx1"/>
                </a:solidFill>
                <a:effectLst/>
                <a:latin typeface="Arial" charset="0"/>
                <a:ea typeface="ヒラギノ角ゴ Pro W3" charset="-128"/>
                <a:cs typeface="ヒラギノ角ゴ Pro W3" charset="-128"/>
              </a:rPr>
              <a:t>To reconcile this tension, faculty can work together</a:t>
            </a:r>
            <a:r>
              <a:rPr lang="en-US" sz="1200" b="0" i="0" kern="1200" baseline="0" dirty="0" smtClean="0">
                <a:solidFill>
                  <a:schemeClr val="tx1"/>
                </a:solidFill>
                <a:effectLst/>
                <a:latin typeface="Arial" charset="0"/>
                <a:ea typeface="ヒラギノ角ゴ Pro W3" charset="-128"/>
                <a:cs typeface="ヒラギノ角ゴ Pro W3" charset="-128"/>
              </a:rPr>
              <a:t> to define the skills students need to succeed in college-level courses, and develop tests that measure these skills, as the City University of New York community colleges did </a:t>
            </a:r>
            <a:r>
              <a:rPr lang="en-US" sz="1200" b="0" i="0" kern="1200" dirty="0" smtClean="0">
                <a:solidFill>
                  <a:schemeClr val="tx1"/>
                </a:solidFill>
                <a:effectLst/>
                <a:latin typeface="Arial" charset="0"/>
                <a:ea typeface="ヒラギノ角ゴ Pro W3" charset="-128"/>
                <a:cs typeface="ヒラギノ角ゴ Pro W3" charset="-128"/>
              </a:rPr>
              <a:t>(see the case study in the</a:t>
            </a:r>
            <a:r>
              <a:rPr lang="en-US" sz="1200" b="0" i="0" kern="1200" baseline="0" dirty="0" smtClean="0">
                <a:solidFill>
                  <a:schemeClr val="tx1"/>
                </a:solidFill>
                <a:effectLst/>
                <a:latin typeface="Arial" charset="0"/>
                <a:ea typeface="ヒラギノ角ゴ Pro W3" charset="-128"/>
                <a:cs typeface="ヒラギノ角ゴ Pro W3" charset="-128"/>
              </a:rPr>
              <a:t> </a:t>
            </a:r>
            <a:r>
              <a:rPr lang="en-US" sz="1200" b="0" i="0" kern="1200" dirty="0" smtClean="0">
                <a:solidFill>
                  <a:schemeClr val="tx1"/>
                </a:solidFill>
                <a:effectLst/>
                <a:latin typeface="Arial" charset="0"/>
                <a:ea typeface="ヒラギノ角ゴ Pro W3" charset="-128"/>
                <a:cs typeface="ヒラギノ角ゴ Pro W3" charset="-128"/>
              </a:rPr>
              <a:t>accompanying packet). Some questions to help guide discussion on this</a:t>
            </a:r>
            <a:r>
              <a:rPr lang="en-US" sz="1200" b="0" i="0" kern="1200" baseline="0" dirty="0" smtClean="0">
                <a:solidFill>
                  <a:schemeClr val="tx1"/>
                </a:solidFill>
                <a:effectLst/>
                <a:latin typeface="Arial" charset="0"/>
                <a:ea typeface="ヒラギノ角ゴ Pro W3" charset="-128"/>
                <a:cs typeface="ヒラギノ角ゴ Pro W3" charset="-128"/>
              </a:rPr>
              <a:t> </a:t>
            </a:r>
            <a:r>
              <a:rPr lang="en-US" sz="1200" b="0" i="0" kern="1200" dirty="0" smtClean="0">
                <a:solidFill>
                  <a:schemeClr val="tx1"/>
                </a:solidFill>
                <a:effectLst/>
                <a:latin typeface="Arial" charset="0"/>
                <a:ea typeface="ヒラギノ角ゴ Pro W3" charset="-128"/>
                <a:cs typeface="ヒラギノ角ゴ Pro W3" charset="-128"/>
              </a:rPr>
              <a:t>issue might be:</a:t>
            </a:r>
          </a:p>
          <a:p>
            <a:pPr marL="171450" indent="-171450">
              <a:buFont typeface="Arial" pitchFamily="34" charset="0"/>
              <a:buChar char="•"/>
            </a:pPr>
            <a:r>
              <a:rPr lang="en-US" dirty="0"/>
              <a:t>If you use a single test score to place students at your college, how aware are students of the implications of </a:t>
            </a:r>
            <a:r>
              <a:rPr lang="en-US" dirty="0" smtClean="0"/>
              <a:t>this </a:t>
            </a:r>
            <a:r>
              <a:rPr lang="en-US" dirty="0"/>
              <a:t>test? </a:t>
            </a:r>
          </a:p>
          <a:p>
            <a:pPr marL="171450" indent="-171450">
              <a:buFont typeface="Arial" pitchFamily="34" charset="0"/>
              <a:buChar char="•"/>
            </a:pPr>
            <a:r>
              <a:rPr lang="en-US" dirty="0"/>
              <a:t>Do you ever encounter students you think are under- or </a:t>
            </a:r>
            <a:r>
              <a:rPr lang="en-US" dirty="0" smtClean="0"/>
              <a:t>overplaced</a:t>
            </a:r>
            <a:r>
              <a:rPr lang="en-US" dirty="0"/>
              <a:t>? </a:t>
            </a:r>
          </a:p>
          <a:p>
            <a:pPr marL="171450" indent="-171450">
              <a:buFont typeface="Arial" pitchFamily="34" charset="0"/>
              <a:buChar char="•"/>
            </a:pPr>
            <a:r>
              <a:rPr lang="en-US" dirty="0"/>
              <a:t>What qualities do you think predict success for your students?  Are they purely academic?</a:t>
            </a:r>
          </a:p>
          <a:p>
            <a:pPr marL="171450" indent="-171450">
              <a:buFont typeface="Arial" pitchFamily="34" charset="0"/>
              <a:buChar char="•"/>
            </a:pPr>
            <a:r>
              <a:rPr lang="en-US" dirty="0"/>
              <a:t>In an ideal world, how would you assess incoming students?  What skills and qualities would you look at? </a:t>
            </a:r>
            <a:endParaRPr lang="en-US" dirty="0" smtClean="0"/>
          </a:p>
          <a:p>
            <a:pPr marL="171450" indent="-171450">
              <a:buFont typeface="Arial" pitchFamily="34" charset="0"/>
              <a:buChar char="•"/>
            </a:pPr>
            <a:r>
              <a:rPr lang="en-US" dirty="0" smtClean="0"/>
              <a:t>How </a:t>
            </a:r>
            <a:r>
              <a:rPr lang="en-US" dirty="0"/>
              <a:t>aligned are your college’s tests with the content students need to know in college-level classes?</a:t>
            </a:r>
          </a:p>
          <a:p>
            <a:pPr marL="171450" indent="-171450">
              <a:buFont typeface="Arial" pitchFamily="34" charset="0"/>
              <a:buChar char="•"/>
            </a:pPr>
            <a:r>
              <a:rPr lang="en-US" dirty="0"/>
              <a:t>Do you see value in receiving greater diagnostic information from the assessment test?  Would more diagnostic information affect </a:t>
            </a:r>
            <a:r>
              <a:rPr lang="en-US" dirty="0" smtClean="0"/>
              <a:t>how </a:t>
            </a:r>
            <a:r>
              <a:rPr lang="en-US" dirty="0"/>
              <a:t>you teach your classes?</a:t>
            </a:r>
          </a:p>
          <a:p>
            <a:pPr marL="171450" indent="-171450">
              <a:buFont typeface="Arial" pitchFamily="34" charset="0"/>
              <a:buChar char="•"/>
            </a:pPr>
            <a:r>
              <a:rPr lang="en-US" dirty="0"/>
              <a:t>If you were to re-design the placement process for your subject area, who should be involved in the process? How could you get them involved?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smtClean="0">
              <a:solidFill>
                <a:schemeClr val="tx1"/>
              </a:solidFill>
              <a:effectLst/>
              <a:latin typeface="Arial" charset="0"/>
              <a:ea typeface="ヒラギノ角ゴ Pro W3" charset="-128"/>
              <a:cs typeface="ヒラギノ角ゴ Pro W3" charset="-128"/>
            </a:endParaRPr>
          </a:p>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5</a:t>
            </a:fld>
            <a:endParaRPr lang="en-US" dirty="0"/>
          </a:p>
        </p:txBody>
      </p:sp>
    </p:spTree>
    <p:extLst>
      <p:ext uri="{BB962C8B-B14F-4D97-AF65-F5344CB8AC3E}">
        <p14:creationId xmlns:p14="http://schemas.microsoft.com/office/powerpoint/2010/main" val="994275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Data from an analysis of a large urban community college </a:t>
            </a:r>
            <a:r>
              <a:rPr lang="en-US" baseline="0" dirty="0" smtClean="0"/>
              <a:t>system with higher remediation rates than the national average, </a:t>
            </a:r>
            <a:r>
              <a:rPr lang="en-US" baseline="0" dirty="0" smtClean="0"/>
              <a:t>Scott-Clayton,</a:t>
            </a:r>
            <a:r>
              <a:rPr lang="en-US" dirty="0" smtClean="0"/>
              <a:t> J. </a:t>
            </a:r>
            <a:r>
              <a:rPr lang="en-US" baseline="0" dirty="0" smtClean="0"/>
              <a:t>(2012)</a:t>
            </a:r>
            <a:r>
              <a:rPr lang="en-US" dirty="0"/>
              <a:t>.</a:t>
            </a:r>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6</a:t>
            </a:fld>
            <a:endParaRPr lang="en-US" dirty="0"/>
          </a:p>
        </p:txBody>
      </p:sp>
    </p:spTree>
    <p:extLst>
      <p:ext uri="{BB962C8B-B14F-4D97-AF65-F5344CB8AC3E}">
        <p14:creationId xmlns:p14="http://schemas.microsoft.com/office/powerpoint/2010/main" val="132057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1Data </a:t>
            </a:r>
            <a:r>
              <a:rPr lang="en-US" dirty="0" smtClean="0"/>
              <a:t>from an analysis of a statewide</a:t>
            </a:r>
            <a:r>
              <a:rPr lang="en-US" baseline="0" dirty="0" smtClean="0"/>
              <a:t> community college system </a:t>
            </a:r>
            <a:r>
              <a:rPr lang="en-US" dirty="0" smtClean="0"/>
              <a:t>from </a:t>
            </a:r>
            <a:r>
              <a:rPr lang="en-US" baseline="0" dirty="0" smtClean="0"/>
              <a:t>Belfield, C., &amp; Crosta, P. (2012). The colleges in the state system have the option to use either the COMPASS or ACCUPLACER tests.</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7</a:t>
            </a:fld>
            <a:endParaRPr lang="en-US" dirty="0"/>
          </a:p>
        </p:txBody>
      </p:sp>
    </p:spTree>
    <p:extLst>
      <p:ext uri="{BB962C8B-B14F-4D97-AF65-F5344CB8AC3E}">
        <p14:creationId xmlns:p14="http://schemas.microsoft.com/office/powerpoint/2010/main" val="1320577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analysis </a:t>
            </a:r>
            <a:r>
              <a:rPr lang="en-US" baseline="0" dirty="0" smtClean="0"/>
              <a:t>of data from the large urban community college system found that using the “best of” </a:t>
            </a:r>
            <a:r>
              <a:rPr lang="en-US" i="1" baseline="0" dirty="0" smtClean="0"/>
              <a:t>either </a:t>
            </a:r>
            <a:r>
              <a:rPr lang="en-US" baseline="0" dirty="0" smtClean="0"/>
              <a:t>high school transcript data </a:t>
            </a:r>
            <a:r>
              <a:rPr lang="en-US" i="1" baseline="0" dirty="0" smtClean="0"/>
              <a:t>or</a:t>
            </a:r>
            <a:r>
              <a:rPr lang="en-US" i="0" baseline="0" dirty="0" smtClean="0"/>
              <a:t> test scores lowered severe</a:t>
            </a:r>
            <a:r>
              <a:rPr lang="en-US" i="0" dirty="0" smtClean="0"/>
              <a:t> error rates as well as remediation rates, and increased</a:t>
            </a:r>
            <a:r>
              <a:rPr lang="en-US" i="0" baseline="0" dirty="0" smtClean="0"/>
              <a:t> </a:t>
            </a:r>
            <a:r>
              <a:rPr lang="en-US" i="0" dirty="0" smtClean="0"/>
              <a:t>the rates of students </a:t>
            </a:r>
            <a:r>
              <a:rPr lang="en-US" dirty="0" smtClean="0"/>
              <a:t>earning </a:t>
            </a:r>
            <a:r>
              <a:rPr lang="en-US" i="0" dirty="0" smtClean="0"/>
              <a:t>a C or better in college-level classes</a:t>
            </a:r>
            <a:r>
              <a:rPr lang="en-US" baseline="0" dirty="0" smtClean="0"/>
              <a:t>. </a:t>
            </a:r>
          </a:p>
          <a:p>
            <a:endParaRPr lang="en-US" baseline="0" dirty="0" smtClean="0"/>
          </a:p>
          <a:p>
            <a:r>
              <a:rPr lang="en-US" baseline="0" dirty="0" smtClean="0"/>
              <a:t>High school transcript data included high school GPA and math and English credits completed. </a:t>
            </a:r>
          </a:p>
          <a:p>
            <a:endParaRPr lang="en-US" baseline="0" dirty="0" smtClean="0"/>
          </a:p>
          <a:p>
            <a:r>
              <a:rPr lang="en-US" baseline="0" dirty="0" smtClean="0"/>
              <a:t>Scott-Clayton (2012).</a:t>
            </a:r>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8</a:t>
            </a:fld>
            <a:endParaRPr lang="en-US" dirty="0"/>
          </a:p>
        </p:txBody>
      </p:sp>
    </p:spTree>
    <p:extLst>
      <p:ext uri="{BB962C8B-B14F-4D97-AF65-F5344CB8AC3E}">
        <p14:creationId xmlns:p14="http://schemas.microsoft.com/office/powerpoint/2010/main" val="2146763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F34750A-0A13-1C45-8D38-1E752286CA6A}" type="slidenum">
              <a:rPr lang="en-US" smtClean="0"/>
              <a:pPr>
                <a:defRPr/>
              </a:pPr>
              <a:t>9</a:t>
            </a:fld>
            <a:endParaRPr lang="en-US" dirty="0"/>
          </a:p>
        </p:txBody>
      </p:sp>
    </p:spTree>
    <p:extLst>
      <p:ext uri="{BB962C8B-B14F-4D97-AF65-F5344CB8AC3E}">
        <p14:creationId xmlns:p14="http://schemas.microsoft.com/office/powerpoint/2010/main" val="37244031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3966210"/>
            <a:ext cx="8229600" cy="2156779"/>
          </a:xfrm>
        </p:spPr>
        <p:txBody>
          <a:bodyPr/>
          <a:lstStyle>
            <a:lvl1pPr marL="0" indent="0">
              <a:spcAft>
                <a:spcPts val="0"/>
              </a:spcAft>
              <a:buFontTx/>
              <a:buNone/>
              <a:tabLst>
                <a:tab pos="914400" algn="l"/>
              </a:tabLst>
              <a:defRPr sz="2000" b="1">
                <a:solidFill>
                  <a:srgbClr val="FFFFFF"/>
                </a:solidFill>
              </a:defRPr>
            </a:lvl1pPr>
            <a:lvl2pPr marL="0" indent="0">
              <a:spcAft>
                <a:spcPts val="0"/>
              </a:spcAft>
              <a:buFontTx/>
              <a:buNone/>
              <a:tabLst>
                <a:tab pos="685800" algn="l"/>
              </a:tabLst>
              <a:defRPr sz="1000" b="1">
                <a:solidFill>
                  <a:srgbClr val="FFFFFF"/>
                </a:solidFill>
              </a:defRPr>
            </a:lvl2pPr>
            <a:lvl3pPr marL="914400" indent="-914400">
              <a:spcAft>
                <a:spcPts val="0"/>
              </a:spcAft>
              <a:buFontTx/>
              <a:buNone/>
              <a:tabLst/>
              <a:defRPr sz="1000" b="0">
                <a:solidFill>
                  <a:srgbClr val="FFFFFF"/>
                </a:solidFill>
              </a:defRPr>
            </a:lvl3pPr>
            <a:lvl4pPr marL="914400" indent="-914400">
              <a:spcAft>
                <a:spcPts val="0"/>
              </a:spcAft>
              <a:buFontTx/>
              <a:buNone/>
              <a:tabLst/>
              <a:defRPr sz="1000">
                <a:solidFill>
                  <a:srgbClr val="FFFFFF"/>
                </a:solidFill>
              </a:defRPr>
            </a:lvl4pPr>
            <a:lvl5pPr marL="914400" indent="-914400">
              <a:spcAft>
                <a:spcPts val="0"/>
              </a:spcAft>
              <a:buFontTx/>
              <a:buNone/>
              <a:tabLst/>
              <a:defRPr sz="1000">
                <a:solidFill>
                  <a:srgbClr val="FFFFFF"/>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334963" y="1449388"/>
            <a:ext cx="8229600" cy="2506133"/>
          </a:xfrm>
        </p:spPr>
        <p:txBody>
          <a:bodyPr anchor="t"/>
          <a:lstStyle>
            <a:lvl1pPr>
              <a:defRPr sz="5000">
                <a:solidFill>
                  <a:schemeClr val="bg1"/>
                </a:solidFill>
              </a:defRPr>
            </a:lvl1pPr>
          </a:lstStyle>
          <a:p>
            <a:r>
              <a:rPr lang="en-US" dirty="0" smtClean="0"/>
              <a:t>Click to edit Master title style</a:t>
            </a:r>
            <a:endParaRPr lang="en-US" dirty="0"/>
          </a:p>
        </p:txBody>
      </p:sp>
      <p:sp>
        <p:nvSpPr>
          <p:cNvPr id="9" name="Subtitle 8"/>
          <p:cNvSpPr txBox="1">
            <a:spLocks/>
          </p:cNvSpPr>
          <p:nvPr userDrawn="1"/>
        </p:nvSpPr>
        <p:spPr bwMode="auto">
          <a:xfrm>
            <a:off x="7556500" y="735433"/>
            <a:ext cx="1122680" cy="1586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20000"/>
              </a:spcBef>
              <a:spcAft>
                <a:spcPts val="600"/>
              </a:spcAft>
              <a:buClr>
                <a:srgbClr val="A3B222"/>
              </a:buClr>
              <a:buSzTx/>
              <a:buFontTx/>
              <a:buNone/>
              <a:tabLst/>
              <a:defRPr/>
            </a:pPr>
            <a:r>
              <a:rPr kumimoji="0" lang="en-US" sz="800" b="1" i="0" u="none" strike="noStrike" kern="0" cap="none" spc="0" normalizeH="0" baseline="0" noProof="0" dirty="0" smtClean="0">
                <a:ln>
                  <a:noFill/>
                </a:ln>
                <a:solidFill>
                  <a:srgbClr val="FFFFFF"/>
                </a:solidFill>
                <a:effectLst/>
                <a:uLnTx/>
                <a:uFillTx/>
                <a:latin typeface="Arial" charset="0"/>
                <a:ea typeface="ヒラギノ角ゴ Pro W3" charset="-128"/>
                <a:cs typeface="ヒラギノ角ゴ Pro W3" charset="-128"/>
              </a:rPr>
              <a:t>MONTH XX, 2012</a:t>
            </a:r>
          </a:p>
        </p:txBody>
      </p:sp>
      <p:pic>
        <p:nvPicPr>
          <p:cNvPr id="10" name="Picture 9" descr="CCRC_logo_reverse.png"/>
          <p:cNvPicPr>
            <a:picLocks noChangeAspect="1"/>
          </p:cNvPicPr>
          <p:nvPr userDrawn="1"/>
        </p:nvPicPr>
        <p:blipFill>
          <a:blip r:embed="rId2"/>
          <a:stretch>
            <a:fillRect/>
          </a:stretch>
        </p:blipFill>
        <p:spPr>
          <a:xfrm>
            <a:off x="223521" y="91440"/>
            <a:ext cx="3145536" cy="1061618"/>
          </a:xfrm>
          <a:prstGeom prst="rect">
            <a:avLst/>
          </a:prstGeom>
        </p:spPr>
      </p:pic>
      <p:sp>
        <p:nvSpPr>
          <p:cNvPr id="12" name="Rectangle 11"/>
          <p:cNvSpPr/>
          <p:nvPr userDrawn="1"/>
        </p:nvSpPr>
        <p:spPr bwMode="auto">
          <a:xfrm>
            <a:off x="457200" y="1117600"/>
            <a:ext cx="8229600" cy="17272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62000"/>
            <a:ext cx="8224520" cy="1149667"/>
          </a:xfrm>
        </p:spPr>
        <p:txBody>
          <a:bodyPr/>
          <a:lstStyle/>
          <a:p>
            <a:r>
              <a:rPr lang="en-US" dirty="0" smtClean="0"/>
              <a:t>Click to edit Master title style</a:t>
            </a:r>
            <a:endParaRPr lang="en-US" dirty="0"/>
          </a:p>
        </p:txBody>
      </p:sp>
      <p:sp>
        <p:nvSpPr>
          <p:cNvPr id="3" name="TextBox 2"/>
          <p:cNvSpPr txBox="1"/>
          <p:nvPr userDrawn="1"/>
        </p:nvSpPr>
        <p:spPr>
          <a:xfrm>
            <a:off x="629920" y="3108960"/>
            <a:ext cx="184666" cy="461665"/>
          </a:xfrm>
          <a:prstGeom prst="rect">
            <a:avLst/>
          </a:prstGeom>
          <a:noFill/>
        </p:spPr>
        <p:txBody>
          <a:bodyPr wrap="none" rtlCol="0">
            <a:spAutoFit/>
          </a:body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50888"/>
            <a:ext cx="8229601" cy="1149667"/>
          </a:xfrm>
        </p:spPr>
        <p:txBody>
          <a:body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334964" y="1989986"/>
            <a:ext cx="3979333" cy="4227299"/>
          </a:xfrm>
          <a:ln>
            <a:noFill/>
          </a:ln>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hart Placeholder 6"/>
          <p:cNvSpPr>
            <a:spLocks noGrp="1"/>
          </p:cNvSpPr>
          <p:nvPr>
            <p:ph type="chart" sz="quarter" idx="12"/>
          </p:nvPr>
        </p:nvSpPr>
        <p:spPr>
          <a:xfrm>
            <a:off x="4568828" y="1981519"/>
            <a:ext cx="3995737" cy="4235766"/>
          </a:xfrm>
        </p:spPr>
        <p:txBody>
          <a:bodyPr/>
          <a:lstStyle/>
          <a:p>
            <a:pPr lvl="0"/>
            <a:endParaRPr lang="en-US" noProof="0" dirty="0" smtClean="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7" name="Chart Placeholder 6"/>
          <p:cNvSpPr>
            <a:spLocks noGrp="1"/>
          </p:cNvSpPr>
          <p:nvPr>
            <p:ph type="chart" sz="quarter" idx="12"/>
          </p:nvPr>
        </p:nvSpPr>
        <p:spPr>
          <a:xfrm>
            <a:off x="4568826" y="2201332"/>
            <a:ext cx="3995737" cy="4105805"/>
          </a:xfrm>
        </p:spPr>
        <p:txBody>
          <a:bodyPr/>
          <a:lstStyle/>
          <a:p>
            <a:pPr lvl="0"/>
            <a:endParaRPr lang="en-US" noProof="0" dirty="0" smtClean="0"/>
          </a:p>
        </p:txBody>
      </p:sp>
      <p:sp>
        <p:nvSpPr>
          <p:cNvPr id="6" name="Chart Placeholder 6"/>
          <p:cNvSpPr>
            <a:spLocks noGrp="1"/>
          </p:cNvSpPr>
          <p:nvPr>
            <p:ph type="chart" sz="quarter" idx="13"/>
          </p:nvPr>
        </p:nvSpPr>
        <p:spPr>
          <a:xfrm>
            <a:off x="334963" y="2201332"/>
            <a:ext cx="3995737" cy="4105805"/>
          </a:xfrm>
        </p:spPr>
        <p:txBody>
          <a:bodyPr/>
          <a:lstStyle/>
          <a:p>
            <a:pPr lvl="0"/>
            <a:endParaRPr lang="en-US" noProof="0" dirty="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62000"/>
            <a:ext cx="8229601" cy="1143000"/>
          </a:xfrm>
        </p:spPr>
        <p:txBody>
          <a:bodyPr anchor="ctr"/>
          <a:lstStyle/>
          <a:p>
            <a:r>
              <a:rPr lang="en-US" dirty="0" smtClean="0"/>
              <a:t>Click to edit Master title style</a:t>
            </a:r>
            <a:endParaRPr lang="en-US" dirty="0"/>
          </a:p>
        </p:txBody>
      </p:sp>
      <p:sp>
        <p:nvSpPr>
          <p:cNvPr id="5" name="Text Placeholder 4"/>
          <p:cNvSpPr>
            <a:spLocks noGrp="1"/>
          </p:cNvSpPr>
          <p:nvPr>
            <p:ph type="body" sz="quarter" idx="10"/>
          </p:nvPr>
        </p:nvSpPr>
        <p:spPr>
          <a:xfrm>
            <a:off x="334964" y="2002154"/>
            <a:ext cx="3979333" cy="4522471"/>
          </a:xfrm>
          <a:ln>
            <a:noFill/>
          </a:ln>
        </p:spPr>
        <p:txBody>
          <a:bodyPr/>
          <a:lstStyle>
            <a:lvl1pPr>
              <a:spcBef>
                <a:spcPts val="432"/>
              </a:spcBef>
              <a:defRPr/>
            </a:lvl1pPr>
            <a:lvl2pPr>
              <a:spcBef>
                <a:spcPts val="432"/>
              </a:spcBef>
              <a:defRPr/>
            </a:lvl2pPr>
            <a:lvl3pPr>
              <a:spcBef>
                <a:spcPts val="432"/>
              </a:spcBef>
              <a:defRPr/>
            </a:lvl3pPr>
            <a:lvl4pPr>
              <a:spcBef>
                <a:spcPts val="432"/>
              </a:spcBef>
              <a:defRPr/>
            </a:lvl4pPr>
            <a:lvl5pPr>
              <a:spcBef>
                <a:spcPts val="432"/>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4"/>
          <p:cNvSpPr>
            <a:spLocks noGrp="1"/>
          </p:cNvSpPr>
          <p:nvPr>
            <p:ph type="body" sz="quarter" idx="11"/>
          </p:nvPr>
        </p:nvSpPr>
        <p:spPr>
          <a:xfrm>
            <a:off x="4585232" y="2002154"/>
            <a:ext cx="3979333" cy="4522471"/>
          </a:xfrm>
          <a:ln>
            <a:noFill/>
          </a:ln>
        </p:spPr>
        <p:txBody>
          <a:bodyPr/>
          <a:lstStyle>
            <a:lvl1pPr>
              <a:spcBef>
                <a:spcPts val="432"/>
              </a:spcBef>
              <a:defRPr/>
            </a:lvl1pPr>
            <a:lvl2pPr>
              <a:spcBef>
                <a:spcPts val="432"/>
              </a:spcBef>
              <a:defRPr/>
            </a:lvl2pPr>
            <a:lvl3pPr>
              <a:spcBef>
                <a:spcPts val="432"/>
              </a:spcBef>
              <a:defRPr/>
            </a:lvl3pPr>
            <a:lvl4pPr>
              <a:spcBef>
                <a:spcPts val="432"/>
              </a:spcBef>
              <a:defRPr/>
            </a:lvl4pPr>
            <a:lvl5pPr>
              <a:spcBef>
                <a:spcPts val="432"/>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sp>
        <p:nvSpPr>
          <p:cNvPr id="8" name="Rectangle 7"/>
          <p:cNvSpPr/>
          <p:nvPr userDrawn="1"/>
        </p:nvSpPr>
        <p:spPr bwMode="auto">
          <a:xfrm>
            <a:off x="334965" y="2379662"/>
            <a:ext cx="3979863" cy="3831591"/>
          </a:xfrm>
          <a:prstGeom prst="rect">
            <a:avLst/>
          </a:prstGeom>
          <a:noFill/>
          <a:ln w="3175" cap="flat" cmpd="sng" algn="ctr">
            <a:solidFill>
              <a:srgbClr val="141313"/>
            </a:solidFill>
            <a:prstDash val="solid"/>
            <a:round/>
            <a:headEnd type="none" w="med" len="med"/>
            <a:tailEnd type="none" w="med" len="med"/>
          </a:ln>
          <a:effectLst/>
        </p:spPr>
        <p:txBody>
          <a:bodyPr>
            <a:prstTxWarp prst="textNoShape">
              <a:avLst/>
            </a:prstTxWarp>
          </a:bodyPr>
          <a:lstStyle/>
          <a:p>
            <a:pPr>
              <a:defRPr/>
            </a:pPr>
            <a:endParaRPr lang="en-US" dirty="0"/>
          </a:p>
        </p:txBody>
      </p:sp>
      <p:sp>
        <p:nvSpPr>
          <p:cNvPr id="10" name="Rectangle 9"/>
          <p:cNvSpPr/>
          <p:nvPr userDrawn="1"/>
        </p:nvSpPr>
        <p:spPr bwMode="auto">
          <a:xfrm>
            <a:off x="4584703" y="2113915"/>
            <a:ext cx="3979862" cy="4097338"/>
          </a:xfrm>
          <a:prstGeom prst="rect">
            <a:avLst/>
          </a:prstGeom>
          <a:noFill/>
          <a:ln w="3175" cap="flat" cmpd="sng" algn="ctr">
            <a:solidFill>
              <a:srgbClr val="141313"/>
            </a:solidFill>
            <a:prstDash val="solid"/>
            <a:round/>
            <a:headEnd type="none" w="med" len="med"/>
            <a:tailEnd type="none" w="med" len="med"/>
          </a:ln>
          <a:effectLst/>
        </p:spPr>
        <p:txBody>
          <a:bodyPr>
            <a:prstTxWarp prst="textNoShape">
              <a:avLst/>
            </a:prstTxWarp>
          </a:bodyPr>
          <a:lstStyle/>
          <a:p>
            <a:pPr>
              <a:defRPr/>
            </a:pPr>
            <a:endParaRPr lang="en-US" dirty="0"/>
          </a:p>
        </p:txBody>
      </p:sp>
      <p:sp>
        <p:nvSpPr>
          <p:cNvPr id="9" name="Text Placeholder 4"/>
          <p:cNvSpPr>
            <a:spLocks noGrp="1"/>
          </p:cNvSpPr>
          <p:nvPr>
            <p:ph type="body" sz="quarter" idx="11"/>
          </p:nvPr>
        </p:nvSpPr>
        <p:spPr>
          <a:xfrm>
            <a:off x="4585232" y="2415328"/>
            <a:ext cx="3979333" cy="3794654"/>
          </a:xfrm>
          <a:ln>
            <a:noFill/>
          </a:ln>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334963" y="762000"/>
            <a:ext cx="8239761" cy="1143000"/>
          </a:xfrm>
        </p:spPr>
        <p:txBody>
          <a:bodyPr anchor="ctr"/>
          <a:lstStyle/>
          <a:p>
            <a:r>
              <a:rPr lang="en-US" dirty="0" smtClean="0"/>
              <a:t>Click to edit Master title style</a:t>
            </a:r>
            <a:endParaRPr lang="en-US" dirty="0"/>
          </a:p>
        </p:txBody>
      </p:sp>
      <p:sp>
        <p:nvSpPr>
          <p:cNvPr id="5" name="Text Placeholder 4"/>
          <p:cNvSpPr>
            <a:spLocks noGrp="1"/>
          </p:cNvSpPr>
          <p:nvPr>
            <p:ph type="body" sz="quarter" idx="10"/>
          </p:nvPr>
        </p:nvSpPr>
        <p:spPr>
          <a:xfrm>
            <a:off x="334964" y="2415328"/>
            <a:ext cx="3979333" cy="3804814"/>
          </a:xfrm>
          <a:ln>
            <a:noFill/>
          </a:ln>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6"/>
          <p:cNvSpPr>
            <a:spLocks noGrp="1"/>
          </p:cNvSpPr>
          <p:nvPr>
            <p:ph type="body" sz="quarter" idx="12" hasCustomPrompt="1"/>
          </p:nvPr>
        </p:nvSpPr>
        <p:spPr>
          <a:xfrm>
            <a:off x="334964" y="2113915"/>
            <a:ext cx="3979333" cy="306387"/>
          </a:xfrm>
          <a:solidFill>
            <a:schemeClr val="bg2"/>
          </a:solidFill>
          <a:ln>
            <a:noFill/>
          </a:ln>
        </p:spPr>
        <p:txBody>
          <a:bodyPr anchor="ctr"/>
          <a:lstStyle>
            <a:lvl1pPr marL="284163" indent="-111125" algn="l">
              <a:buFontTx/>
              <a:buNone/>
              <a:defRPr sz="1200">
                <a:solidFill>
                  <a:schemeClr val="bg1"/>
                </a:solidFill>
              </a:defRPr>
            </a:lvl1pPr>
          </a:lstStyle>
          <a:p>
            <a:pPr lvl="0"/>
            <a:r>
              <a:rPr lang="en-US" dirty="0" smtClean="0"/>
              <a:t>CLICK TO EDIT MASTER TEXT STYLES</a:t>
            </a:r>
            <a:endParaRPr lang="en-US" dirty="0"/>
          </a:p>
        </p:txBody>
      </p:sp>
      <p:sp>
        <p:nvSpPr>
          <p:cNvPr id="12" name="Text Placeholder 6"/>
          <p:cNvSpPr>
            <a:spLocks noGrp="1"/>
          </p:cNvSpPr>
          <p:nvPr>
            <p:ph type="body" sz="quarter" idx="13" hasCustomPrompt="1"/>
          </p:nvPr>
        </p:nvSpPr>
        <p:spPr>
          <a:xfrm>
            <a:off x="4585232" y="2113915"/>
            <a:ext cx="3979333" cy="306387"/>
          </a:xfrm>
          <a:solidFill>
            <a:schemeClr val="bg2"/>
          </a:solidFill>
          <a:ln>
            <a:noFill/>
          </a:ln>
        </p:spPr>
        <p:txBody>
          <a:bodyPr anchor="ctr"/>
          <a:lstStyle>
            <a:lvl1pPr marL="346075" indent="-234950" algn="l">
              <a:buFontTx/>
              <a:buNone/>
              <a:defRPr sz="1200">
                <a:solidFill>
                  <a:schemeClr val="bg1"/>
                </a:solidFill>
              </a:defRPr>
            </a:lvl1pPr>
          </a:lstStyle>
          <a:p>
            <a:pPr lvl="0"/>
            <a:r>
              <a:rPr lang="en-US" dirty="0" smtClean="0"/>
              <a:t>CLICK TO EDIT MASTER TEXT STYLES</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62000"/>
            <a:ext cx="8224520" cy="1149667"/>
          </a:xfrm>
        </p:spPr>
        <p:txBody>
          <a:bodyPr anchor="ctr"/>
          <a:lstStyle/>
          <a:p>
            <a:r>
              <a:rPr lang="en-US" dirty="0" smtClean="0"/>
              <a:t>Click to edit Master title style</a:t>
            </a:r>
            <a:endParaRPr lang="en-US" dirty="0"/>
          </a:p>
        </p:txBody>
      </p:sp>
      <p:sp>
        <p:nvSpPr>
          <p:cNvPr id="3" name="TextBox 2"/>
          <p:cNvSpPr txBox="1"/>
          <p:nvPr userDrawn="1"/>
        </p:nvSpPr>
        <p:spPr>
          <a:xfrm>
            <a:off x="629920" y="3108960"/>
            <a:ext cx="184666" cy="461665"/>
          </a:xfrm>
          <a:prstGeom prst="rect">
            <a:avLst/>
          </a:prstGeom>
          <a:noFill/>
        </p:spPr>
        <p:txBody>
          <a:bodyPr wrap="none" rtlCol="0">
            <a:spAutoFit/>
          </a:bodyPr>
          <a:lstStyle/>
          <a:p>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50888"/>
            <a:ext cx="8229601" cy="1149667"/>
          </a:xfrm>
        </p:spPr>
        <p:txBody>
          <a:bodyPr anchor="ctr"/>
          <a:lstStyle/>
          <a:p>
            <a:r>
              <a:rPr lang="en-US" dirty="0" smtClean="0"/>
              <a:t>Click to edit Master title style</a:t>
            </a:r>
            <a:endParaRPr lang="en-US" dirty="0"/>
          </a:p>
        </p:txBody>
      </p:sp>
      <p:sp>
        <p:nvSpPr>
          <p:cNvPr id="5" name="Text Placeholder 4"/>
          <p:cNvSpPr>
            <a:spLocks noGrp="1"/>
          </p:cNvSpPr>
          <p:nvPr>
            <p:ph type="body" sz="quarter" idx="10"/>
          </p:nvPr>
        </p:nvSpPr>
        <p:spPr>
          <a:xfrm>
            <a:off x="334964" y="1989986"/>
            <a:ext cx="3979333" cy="4227299"/>
          </a:xfrm>
          <a:ln>
            <a:noFill/>
          </a:ln>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hart Placeholder 6"/>
          <p:cNvSpPr>
            <a:spLocks noGrp="1"/>
          </p:cNvSpPr>
          <p:nvPr>
            <p:ph type="chart" sz="quarter" idx="12"/>
          </p:nvPr>
        </p:nvSpPr>
        <p:spPr>
          <a:xfrm>
            <a:off x="4568828" y="1981519"/>
            <a:ext cx="3995737" cy="4235766"/>
          </a:xfrm>
        </p:spPr>
        <p:txBody>
          <a:bodyPr/>
          <a:lstStyle/>
          <a:p>
            <a:pPr lvl="0"/>
            <a:endParaRPr lang="en-US" noProof="0" dirty="0" smtClean="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Click to edit Master title style</a:t>
            </a:r>
            <a:endParaRPr lang="en-US" dirty="0"/>
          </a:p>
        </p:txBody>
      </p:sp>
      <p:sp>
        <p:nvSpPr>
          <p:cNvPr id="7" name="Chart Placeholder 6"/>
          <p:cNvSpPr>
            <a:spLocks noGrp="1"/>
          </p:cNvSpPr>
          <p:nvPr>
            <p:ph type="chart" sz="quarter" idx="12"/>
          </p:nvPr>
        </p:nvSpPr>
        <p:spPr>
          <a:xfrm>
            <a:off x="4568826" y="2201332"/>
            <a:ext cx="3995737" cy="4105805"/>
          </a:xfrm>
        </p:spPr>
        <p:txBody>
          <a:bodyPr/>
          <a:lstStyle/>
          <a:p>
            <a:pPr lvl="0"/>
            <a:endParaRPr lang="en-US" noProof="0" dirty="0" smtClean="0"/>
          </a:p>
        </p:txBody>
      </p:sp>
      <p:sp>
        <p:nvSpPr>
          <p:cNvPr id="6" name="Chart Placeholder 6"/>
          <p:cNvSpPr>
            <a:spLocks noGrp="1"/>
          </p:cNvSpPr>
          <p:nvPr>
            <p:ph type="chart" sz="quarter" idx="13"/>
          </p:nvPr>
        </p:nvSpPr>
        <p:spPr>
          <a:xfrm>
            <a:off x="334963" y="2201332"/>
            <a:ext cx="3995737" cy="4105805"/>
          </a:xfrm>
        </p:spPr>
        <p:txBody>
          <a:bodyPr/>
          <a:lstStyle/>
          <a:p>
            <a:pPr lvl="0"/>
            <a:endParaRPr lang="en-US" noProof="0"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3966210"/>
            <a:ext cx="8229600" cy="2156779"/>
          </a:xfrm>
        </p:spPr>
        <p:txBody>
          <a:bodyPr/>
          <a:lstStyle>
            <a:lvl1pPr marL="0" indent="0">
              <a:spcAft>
                <a:spcPts val="0"/>
              </a:spcAft>
              <a:buFontTx/>
              <a:buNone/>
              <a:tabLst>
                <a:tab pos="914400" algn="l"/>
              </a:tabLst>
              <a:defRPr sz="2000" b="1">
                <a:solidFill>
                  <a:srgbClr val="FFFFFF"/>
                </a:solidFill>
              </a:defRPr>
            </a:lvl1pPr>
            <a:lvl2pPr marL="0" indent="0">
              <a:spcAft>
                <a:spcPts val="0"/>
              </a:spcAft>
              <a:buFontTx/>
              <a:buNone/>
              <a:tabLst>
                <a:tab pos="685800" algn="l"/>
              </a:tabLst>
              <a:defRPr sz="1000" b="1">
                <a:solidFill>
                  <a:srgbClr val="FFFFFF"/>
                </a:solidFill>
              </a:defRPr>
            </a:lvl2pPr>
            <a:lvl3pPr marL="914400" indent="-914400">
              <a:spcAft>
                <a:spcPts val="0"/>
              </a:spcAft>
              <a:buFontTx/>
              <a:buNone/>
              <a:tabLst/>
              <a:defRPr sz="1000" b="0">
                <a:solidFill>
                  <a:srgbClr val="FFFFFF"/>
                </a:solidFill>
              </a:defRPr>
            </a:lvl3pPr>
            <a:lvl4pPr marL="914400" indent="-914400">
              <a:spcAft>
                <a:spcPts val="0"/>
              </a:spcAft>
              <a:buFontTx/>
              <a:buNone/>
              <a:tabLst/>
              <a:defRPr sz="1000">
                <a:solidFill>
                  <a:srgbClr val="FFFFFF"/>
                </a:solidFill>
              </a:defRPr>
            </a:lvl4pPr>
            <a:lvl5pPr marL="914400" indent="-914400">
              <a:spcAft>
                <a:spcPts val="0"/>
              </a:spcAft>
              <a:buFontTx/>
              <a:buNone/>
              <a:tabLst/>
              <a:defRPr sz="1000">
                <a:solidFill>
                  <a:srgbClr val="FFFFFF"/>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334963" y="1449388"/>
            <a:ext cx="8229600" cy="2506133"/>
          </a:xfrm>
        </p:spPr>
        <p:txBody>
          <a:bodyPr anchor="t"/>
          <a:lstStyle>
            <a:lvl1pPr>
              <a:defRPr sz="5000">
                <a:solidFill>
                  <a:schemeClr val="bg1"/>
                </a:solidFill>
              </a:defRPr>
            </a:lvl1pPr>
          </a:lstStyle>
          <a:p>
            <a:r>
              <a:rPr lang="en-US" dirty="0" smtClean="0"/>
              <a:t>Click to edit Master title style</a:t>
            </a:r>
            <a:endParaRPr lang="en-US" dirty="0"/>
          </a:p>
        </p:txBody>
      </p:sp>
      <p:sp>
        <p:nvSpPr>
          <p:cNvPr id="9" name="Subtitle 8"/>
          <p:cNvSpPr txBox="1">
            <a:spLocks/>
          </p:cNvSpPr>
          <p:nvPr userDrawn="1"/>
        </p:nvSpPr>
        <p:spPr bwMode="auto">
          <a:xfrm>
            <a:off x="7556500" y="735433"/>
            <a:ext cx="1122680" cy="1586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20000"/>
              </a:spcBef>
              <a:spcAft>
                <a:spcPts val="600"/>
              </a:spcAft>
              <a:buClr>
                <a:srgbClr val="A3B222"/>
              </a:buClr>
              <a:buSzTx/>
              <a:buFontTx/>
              <a:buNone/>
              <a:tabLst/>
              <a:defRPr/>
            </a:pPr>
            <a:r>
              <a:rPr kumimoji="0" lang="en-US" sz="800" b="1" i="0" u="none" strike="noStrike" kern="0" cap="none" spc="0" normalizeH="0" baseline="0" noProof="0" dirty="0" smtClean="0">
                <a:ln>
                  <a:noFill/>
                </a:ln>
                <a:solidFill>
                  <a:srgbClr val="000000"/>
                </a:solidFill>
                <a:effectLst/>
                <a:uLnTx/>
                <a:uFillTx/>
                <a:latin typeface="Arial" charset="0"/>
                <a:ea typeface="ヒラギノ角ゴ Pro W3" charset="-128"/>
                <a:cs typeface="ヒラギノ角ゴ Pro W3" charset="-128"/>
              </a:rPr>
              <a:t>MONTH XX, 2012</a:t>
            </a:r>
          </a:p>
        </p:txBody>
      </p:sp>
      <p:sp>
        <p:nvSpPr>
          <p:cNvPr id="12" name="Rectangle 11"/>
          <p:cNvSpPr/>
          <p:nvPr userDrawn="1"/>
        </p:nvSpPr>
        <p:spPr bwMode="auto">
          <a:xfrm>
            <a:off x="457200" y="1117600"/>
            <a:ext cx="8229600" cy="17272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pic>
        <p:nvPicPr>
          <p:cNvPr id="10" name="Picture 9" descr="CCRC_logo_reverse.png"/>
          <p:cNvPicPr>
            <a:picLocks noChangeAspect="1"/>
          </p:cNvPicPr>
          <p:nvPr userDrawn="1"/>
        </p:nvPicPr>
        <p:blipFill>
          <a:blip r:embed="rId2"/>
          <a:stretch>
            <a:fillRect/>
          </a:stretch>
        </p:blipFill>
        <p:spPr>
          <a:xfrm>
            <a:off x="223521" y="91440"/>
            <a:ext cx="3145536" cy="1061618"/>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6_Title Slide">
    <p:spTree>
      <p:nvGrpSpPr>
        <p:cNvPr id="1" name=""/>
        <p:cNvGrpSpPr/>
        <p:nvPr/>
      </p:nvGrpSpPr>
      <p:grpSpPr>
        <a:xfrm>
          <a:off x="0" y="0"/>
          <a:ext cx="0" cy="0"/>
          <a:chOff x="0" y="0"/>
          <a:chExt cx="0" cy="0"/>
        </a:xfrm>
      </p:grpSpPr>
      <p:sp>
        <p:nvSpPr>
          <p:cNvPr id="12" name="Rectangle 11"/>
          <p:cNvSpPr/>
          <p:nvPr userDrawn="1"/>
        </p:nvSpPr>
        <p:spPr bwMode="auto">
          <a:xfrm>
            <a:off x="0" y="0"/>
            <a:ext cx="9144000" cy="6858000"/>
          </a:xfrm>
          <a:prstGeom prst="rect">
            <a:avLst/>
          </a:prstGeom>
          <a:solidFill>
            <a:srgbClr val="872175"/>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074" name="Rectangle 2"/>
          <p:cNvSpPr>
            <a:spLocks noGrp="1" noChangeArrowheads="1"/>
          </p:cNvSpPr>
          <p:nvPr>
            <p:ph type="ctrTitle"/>
          </p:nvPr>
        </p:nvSpPr>
        <p:spPr>
          <a:xfrm>
            <a:off x="334963" y="750887"/>
            <a:ext cx="8229600" cy="3851276"/>
          </a:xfrm>
        </p:spPr>
        <p:txBody>
          <a:bodyPr anchor="t"/>
          <a:lstStyle>
            <a:lvl1pPr>
              <a:spcBef>
                <a:spcPts val="0"/>
              </a:spcBef>
              <a:defRPr sz="6000">
                <a:solidFill>
                  <a:srgbClr val="FFFFFF"/>
                </a:solidFill>
              </a:defRPr>
            </a:lvl1pPr>
          </a:lstStyle>
          <a:p>
            <a:r>
              <a:rPr lang="en-US" dirty="0"/>
              <a:t>Click to edit Master title style</a:t>
            </a:r>
          </a:p>
        </p:txBody>
      </p:sp>
      <p:sp>
        <p:nvSpPr>
          <p:cNvPr id="3075" name="Rectangle 3"/>
          <p:cNvSpPr>
            <a:spLocks noGrp="1" noChangeArrowheads="1"/>
          </p:cNvSpPr>
          <p:nvPr>
            <p:ph type="subTitle" idx="1"/>
          </p:nvPr>
        </p:nvSpPr>
        <p:spPr>
          <a:xfrm>
            <a:off x="334963" y="4602163"/>
            <a:ext cx="5350933" cy="879475"/>
          </a:xfrm>
        </p:spPr>
        <p:txBody>
          <a:bodyPr/>
          <a:lstStyle>
            <a:lvl1pPr marL="0" indent="0">
              <a:spcAft>
                <a:spcPts val="600"/>
              </a:spcAft>
              <a:buFontTx/>
              <a:buNone/>
              <a:defRPr sz="2000" b="1">
                <a:solidFill>
                  <a:srgbClr val="FFFFFF"/>
                </a:solidFill>
              </a:defRPr>
            </a:lvl1pPr>
          </a:lstStyle>
          <a:p>
            <a:r>
              <a:rPr lang="en-US" dirty="0"/>
              <a:t>Click to edit Master subtitle style</a:t>
            </a:r>
          </a:p>
        </p:txBody>
      </p:sp>
      <p:sp>
        <p:nvSpPr>
          <p:cNvPr id="8" name="Text Box 9"/>
          <p:cNvSpPr txBox="1">
            <a:spLocks noChangeArrowheads="1"/>
          </p:cNvSpPr>
          <p:nvPr userDrawn="1"/>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smtClean="0">
                <a:solidFill>
                  <a:srgbClr val="000000"/>
                </a:solidFill>
              </a:rPr>
              <a:t>PRESENTATION TITLE IN HEADER /</a:t>
            </a:r>
            <a:r>
              <a:rPr lang="en-US" sz="700" b="1" baseline="0" dirty="0" smtClean="0">
                <a:solidFill>
                  <a:srgbClr val="000000"/>
                </a:solidFill>
              </a:rPr>
              <a:t> </a:t>
            </a:r>
            <a:r>
              <a:rPr lang="en-US" sz="700" b="1" dirty="0" smtClean="0">
                <a:solidFill>
                  <a:srgbClr val="000000"/>
                </a:solidFill>
              </a:rPr>
              <a:t>MONTH XX, 2012</a:t>
            </a:r>
            <a:endParaRPr lang="en-US" sz="700" dirty="0" smtClean="0">
              <a:solidFill>
                <a:srgbClr val="000000"/>
              </a:solidFill>
            </a:endParaRPr>
          </a:p>
        </p:txBody>
      </p:sp>
      <p:sp>
        <p:nvSpPr>
          <p:cNvPr id="9"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smtClean="0">
                <a:solidFill>
                  <a:srgbClr val="000000"/>
                </a:solidFill>
              </a:rPr>
              <a:t>COMMUNITY COLLEGE RESEARCH</a:t>
            </a:r>
            <a:r>
              <a:rPr lang="en-US" sz="700" b="1" baseline="0" dirty="0" smtClean="0">
                <a:solidFill>
                  <a:srgbClr val="000000"/>
                </a:solidFill>
              </a:rPr>
              <a:t> CENTER</a:t>
            </a:r>
            <a:endParaRPr lang="en-US" sz="700" dirty="0" smtClean="0">
              <a:solidFill>
                <a:srgbClr val="000000"/>
              </a:solidFill>
            </a:endParaRPr>
          </a:p>
        </p:txBody>
      </p:sp>
      <p:sp>
        <p:nvSpPr>
          <p:cNvPr id="10" name="Rectangle 9"/>
          <p:cNvSpPr/>
          <p:nvPr userDrawn="1"/>
        </p:nvSpPr>
        <p:spPr bwMode="auto">
          <a:xfrm>
            <a:off x="457200" y="528320"/>
            <a:ext cx="8229600" cy="172720"/>
          </a:xfrm>
          <a:prstGeom prst="rect">
            <a:avLst/>
          </a:prstGeom>
          <a:solidFill>
            <a:srgbClr val="14131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9_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5438" y="750887"/>
            <a:ext cx="8229600" cy="3851276"/>
          </a:xfrm>
        </p:spPr>
        <p:txBody>
          <a:bodyPr anchor="t"/>
          <a:lstStyle>
            <a:lvl1pPr>
              <a:spcBef>
                <a:spcPts val="0"/>
              </a:spcBef>
              <a:defRPr sz="6000">
                <a:solidFill>
                  <a:srgbClr val="141313"/>
                </a:solidFill>
              </a:defRPr>
            </a:lvl1pPr>
          </a:lstStyle>
          <a:p>
            <a:r>
              <a:rPr lang="en-US" dirty="0"/>
              <a:t>Click to edit Master title style</a:t>
            </a:r>
          </a:p>
        </p:txBody>
      </p:sp>
      <p:sp>
        <p:nvSpPr>
          <p:cNvPr id="3075" name="Rectangle 3"/>
          <p:cNvSpPr>
            <a:spLocks noGrp="1" noChangeArrowheads="1"/>
          </p:cNvSpPr>
          <p:nvPr>
            <p:ph type="subTitle" idx="1"/>
          </p:nvPr>
        </p:nvSpPr>
        <p:spPr>
          <a:xfrm>
            <a:off x="325438" y="4602163"/>
            <a:ext cx="5350933" cy="879475"/>
          </a:xfrm>
        </p:spPr>
        <p:txBody>
          <a:bodyPr/>
          <a:lstStyle>
            <a:lvl1pPr marL="0" indent="0">
              <a:spcAft>
                <a:spcPts val="600"/>
              </a:spcAft>
              <a:buFontTx/>
              <a:buNone/>
              <a:defRPr sz="2000" b="1">
                <a:solidFill>
                  <a:srgbClr val="141313"/>
                </a:solidFill>
              </a:defRPr>
            </a:lvl1pPr>
          </a:lstStyle>
          <a:p>
            <a:r>
              <a:rPr lang="en-US" dirty="0"/>
              <a:t>Click to edit Master subtitle style</a:t>
            </a:r>
          </a:p>
        </p:txBody>
      </p:sp>
      <p:sp>
        <p:nvSpPr>
          <p:cNvPr id="8" name="Text Box 9"/>
          <p:cNvSpPr txBox="1">
            <a:spLocks noChangeArrowheads="1"/>
          </p:cNvSpPr>
          <p:nvPr userDrawn="1"/>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smtClean="0">
                <a:solidFill>
                  <a:srgbClr val="00539B"/>
                </a:solidFill>
              </a:rPr>
              <a:t>PRESENTATION TITLE IN HEADER /</a:t>
            </a:r>
            <a:r>
              <a:rPr lang="en-US" sz="700" b="1" baseline="0" dirty="0" smtClean="0">
                <a:solidFill>
                  <a:srgbClr val="00539B"/>
                </a:solidFill>
              </a:rPr>
              <a:t> </a:t>
            </a:r>
            <a:r>
              <a:rPr lang="en-US" sz="700" b="1" dirty="0" smtClean="0">
                <a:solidFill>
                  <a:srgbClr val="00539B"/>
                </a:solidFill>
              </a:rPr>
              <a:t>MONTH XX, 2012</a:t>
            </a:r>
            <a:endParaRPr lang="en-US" sz="700" dirty="0" smtClean="0">
              <a:solidFill>
                <a:srgbClr val="00539B"/>
              </a:solidFill>
            </a:endParaRPr>
          </a:p>
        </p:txBody>
      </p:sp>
      <p:sp>
        <p:nvSpPr>
          <p:cNvPr id="9"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smtClean="0">
                <a:solidFill>
                  <a:srgbClr val="00539B"/>
                </a:solidFill>
              </a:rPr>
              <a:t>COMMUNITY COLLEGE RESEARCH</a:t>
            </a:r>
            <a:r>
              <a:rPr lang="en-US" sz="700" b="1" baseline="0" dirty="0" smtClean="0">
                <a:solidFill>
                  <a:srgbClr val="00539B"/>
                </a:solidFill>
              </a:rPr>
              <a:t> CENTER</a:t>
            </a:r>
            <a:endParaRPr lang="en-US" sz="700" dirty="0" smtClean="0">
              <a:solidFill>
                <a:srgbClr val="00539B"/>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963" y="2008821"/>
            <a:ext cx="8229600" cy="447516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334963" y="762000"/>
            <a:ext cx="8229600" cy="1143000"/>
          </a:xfrm>
        </p:spPr>
        <p:txBody>
          <a:bodyPr/>
          <a:lstStyle/>
          <a:p>
            <a:r>
              <a:rPr lang="en-US" dirty="0"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5" name="Text Box 9"/>
          <p:cNvSpPr txBox="1">
            <a:spLocks noChangeArrowheads="1"/>
          </p:cNvSpPr>
          <p:nvPr userDrawn="1"/>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smtClean="0">
                <a:solidFill>
                  <a:schemeClr val="tx1"/>
                </a:solidFill>
              </a:rPr>
              <a:t>PRESENTATION TITLE IN HEADER /</a:t>
            </a:r>
            <a:r>
              <a:rPr lang="en-US" sz="700" b="1" baseline="0" dirty="0" smtClean="0">
                <a:solidFill>
                  <a:schemeClr val="tx1"/>
                </a:solidFill>
              </a:rPr>
              <a:t> </a:t>
            </a:r>
            <a:r>
              <a:rPr lang="en-US" sz="700" b="1" dirty="0" smtClean="0">
                <a:solidFill>
                  <a:schemeClr val="tx1"/>
                </a:solidFill>
              </a:rPr>
              <a:t>MONTH XX, 2012</a:t>
            </a:r>
            <a:endParaRPr lang="en-US" sz="700" dirty="0" smtClean="0">
              <a:solidFill>
                <a:schemeClr val="tx1"/>
              </a:solidFill>
            </a:endParaRPr>
          </a:p>
        </p:txBody>
      </p:sp>
      <p:sp>
        <p:nvSpPr>
          <p:cNvPr id="6"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smtClean="0">
                <a:solidFill>
                  <a:schemeClr val="tx1"/>
                </a:solidFill>
              </a:rPr>
              <a:t>COMMUNITY COLLEGE RESEARCH</a:t>
            </a:r>
            <a:r>
              <a:rPr lang="en-US" sz="700" b="1" baseline="0" dirty="0" smtClean="0">
                <a:solidFill>
                  <a:schemeClr val="tx1"/>
                </a:solidFill>
              </a:rPr>
              <a:t> CENTER</a:t>
            </a:r>
            <a:endParaRPr lang="en-US" sz="700" dirty="0" smtClean="0">
              <a:solidFill>
                <a:schemeClr val="tx1"/>
              </a:solidFill>
            </a:endParaRPr>
          </a:p>
        </p:txBody>
      </p:sp>
      <p:sp>
        <p:nvSpPr>
          <p:cNvPr id="7" name="Rectangle 6"/>
          <p:cNvSpPr/>
          <p:nvPr userDrawn="1"/>
        </p:nvSpPr>
        <p:spPr bwMode="auto">
          <a:xfrm>
            <a:off x="457200" y="528320"/>
            <a:ext cx="8229600" cy="172720"/>
          </a:xfrm>
          <a:prstGeom prst="rect">
            <a:avLst/>
          </a:prstGeom>
          <a:solidFill>
            <a:srgbClr val="14131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2008821"/>
            <a:ext cx="8229600" cy="4475164"/>
          </a:xfrm>
        </p:spPr>
        <p:txBody>
          <a:bodyPr/>
          <a:lstStyle>
            <a:lvl1pPr>
              <a:buClr>
                <a:schemeClr val="tx1"/>
              </a:buClr>
              <a:defRPr>
                <a:solidFill>
                  <a:srgbClr val="FFFFFF"/>
                </a:solidFill>
              </a:defRPr>
            </a:lvl1pPr>
            <a:lvl2pPr>
              <a:buClr>
                <a:schemeClr val="tx1"/>
              </a:buClr>
              <a:defRPr>
                <a:solidFill>
                  <a:srgbClr val="FFFFFF"/>
                </a:solidFill>
              </a:defRPr>
            </a:lvl2pPr>
            <a:lvl3pPr>
              <a:buClr>
                <a:schemeClr val="tx1"/>
              </a:buClr>
              <a:defRPr>
                <a:solidFill>
                  <a:srgbClr val="FFFFFF"/>
                </a:solidFill>
              </a:defRPr>
            </a:lvl3pPr>
            <a:lvl4pPr>
              <a:buClr>
                <a:schemeClr val="tx1"/>
              </a:buClr>
              <a:defRPr>
                <a:solidFill>
                  <a:srgbClr val="FFFFFF"/>
                </a:solidFill>
              </a:defRPr>
            </a:lvl4pPr>
            <a:lvl5pPr>
              <a:buClr>
                <a:schemeClr val="tx1"/>
              </a:buClr>
              <a:defRPr>
                <a:solidFill>
                  <a:srgbClr val="FFFFFF"/>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334963" y="762000"/>
            <a:ext cx="8229600" cy="1143000"/>
          </a:xfrm>
        </p:spPr>
        <p:txBody>
          <a:bodyPr anchor="ctr"/>
          <a:lstStyle>
            <a:lvl1pPr>
              <a:defRPr>
                <a:solidFill>
                  <a:srgbClr val="FFFFFF"/>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5" name="Text Box 9"/>
          <p:cNvSpPr txBox="1">
            <a:spLocks noChangeArrowheads="1"/>
          </p:cNvSpPr>
          <p:nvPr userDrawn="1"/>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smtClean="0">
                <a:solidFill>
                  <a:srgbClr val="FFFFFF"/>
                </a:solidFill>
              </a:rPr>
              <a:t>PRESENTATION TITLE IN HEADER /</a:t>
            </a:r>
            <a:r>
              <a:rPr lang="en-US" sz="700" b="1" baseline="0" dirty="0" smtClean="0">
                <a:solidFill>
                  <a:srgbClr val="FFFFFF"/>
                </a:solidFill>
              </a:rPr>
              <a:t> </a:t>
            </a:r>
            <a:r>
              <a:rPr lang="en-US" sz="700" b="1" dirty="0" smtClean="0">
                <a:solidFill>
                  <a:srgbClr val="FFFFFF"/>
                </a:solidFill>
              </a:rPr>
              <a:t>MONTH XX, 2012</a:t>
            </a:r>
            <a:endParaRPr lang="en-US" sz="700" dirty="0" smtClean="0">
              <a:solidFill>
                <a:srgbClr val="FFFFFF"/>
              </a:solidFill>
            </a:endParaRPr>
          </a:p>
        </p:txBody>
      </p:sp>
      <p:sp>
        <p:nvSpPr>
          <p:cNvPr id="6"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smtClean="0">
                <a:solidFill>
                  <a:srgbClr val="FFFFFF"/>
                </a:solidFill>
              </a:rPr>
              <a:t>COMMUNITY COLLEGE RESEARCH</a:t>
            </a:r>
            <a:r>
              <a:rPr lang="en-US" sz="700" b="1" baseline="0" dirty="0" smtClean="0">
                <a:solidFill>
                  <a:srgbClr val="FFFFFF"/>
                </a:solidFill>
              </a:rPr>
              <a:t> CENTER</a:t>
            </a:r>
            <a:endParaRPr lang="en-US" sz="700" dirty="0" smtClean="0">
              <a:solidFill>
                <a:srgbClr val="FFFFFF"/>
              </a:solidFill>
            </a:endParaRPr>
          </a:p>
        </p:txBody>
      </p:sp>
      <p:sp>
        <p:nvSpPr>
          <p:cNvPr id="7" name="Rectangle 6"/>
          <p:cNvSpPr/>
          <p:nvPr userDrawn="1"/>
        </p:nvSpPr>
        <p:spPr bwMode="auto">
          <a:xfrm>
            <a:off x="457200" y="528320"/>
            <a:ext cx="8229600" cy="172720"/>
          </a:xfrm>
          <a:prstGeom prst="rect">
            <a:avLst/>
          </a:prstGeom>
          <a:solidFill>
            <a:srgbClr val="872175"/>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3" name="Content Placeholder 2"/>
          <p:cNvSpPr>
            <a:spLocks noGrp="1"/>
          </p:cNvSpPr>
          <p:nvPr>
            <p:ph idx="1"/>
          </p:nvPr>
        </p:nvSpPr>
        <p:spPr>
          <a:xfrm>
            <a:off x="334963" y="2008821"/>
            <a:ext cx="8229600" cy="4475164"/>
          </a:xfrm>
        </p:spPr>
        <p:txBody>
          <a:bodyPr/>
          <a:lstStyle>
            <a:lvl1pPr>
              <a:buClr>
                <a:schemeClr val="tx2"/>
              </a:buClr>
              <a:defRPr>
                <a:solidFill>
                  <a:srgbClr val="FFFFFF"/>
                </a:solidFill>
              </a:defRPr>
            </a:lvl1pPr>
            <a:lvl2pPr>
              <a:buClr>
                <a:schemeClr val="tx2"/>
              </a:buClr>
              <a:defRPr>
                <a:solidFill>
                  <a:srgbClr val="FFFFFF"/>
                </a:solidFill>
              </a:defRPr>
            </a:lvl2pPr>
            <a:lvl3pPr>
              <a:buClr>
                <a:schemeClr val="tx2"/>
              </a:buClr>
              <a:defRPr>
                <a:solidFill>
                  <a:srgbClr val="FFFFFF"/>
                </a:solidFill>
              </a:defRPr>
            </a:lvl3pPr>
            <a:lvl4pPr>
              <a:buClr>
                <a:schemeClr val="tx2"/>
              </a:buClr>
              <a:defRPr>
                <a:solidFill>
                  <a:srgbClr val="FFFFFF"/>
                </a:solidFill>
              </a:defRPr>
            </a:lvl4pPr>
            <a:lvl5pPr>
              <a:buClr>
                <a:schemeClr val="tx2"/>
              </a:buClr>
              <a:defRPr>
                <a:solidFill>
                  <a:srgbClr val="FFFFFF"/>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334963" y="762000"/>
            <a:ext cx="8229600" cy="1143000"/>
          </a:xfrm>
        </p:spPr>
        <p:txBody>
          <a:bodyPr anchor="ctr"/>
          <a:lstStyle>
            <a:lvl1pPr>
              <a:defRPr>
                <a:solidFill>
                  <a:srgbClr val="FFFFFF"/>
                </a:solidFill>
              </a:defRPr>
            </a:lvl1pPr>
          </a:lstStyle>
          <a:p>
            <a:r>
              <a:rPr lang="en-US" dirty="0" smtClean="0"/>
              <a:t>Click to edit Master title style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4963" y="762000"/>
            <a:ext cx="8229601" cy="1143000"/>
          </a:xfrm>
        </p:spPr>
        <p:txBody>
          <a:body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334964" y="2002154"/>
            <a:ext cx="3979333" cy="4522471"/>
          </a:xfrm>
          <a:ln>
            <a:noFill/>
          </a:ln>
        </p:spPr>
        <p:txBody>
          <a:bodyPr/>
          <a:lstStyle>
            <a:lvl1pPr>
              <a:spcBef>
                <a:spcPts val="432"/>
              </a:spcBef>
              <a:defRPr/>
            </a:lvl1pPr>
            <a:lvl2pPr>
              <a:spcBef>
                <a:spcPts val="432"/>
              </a:spcBef>
              <a:defRPr/>
            </a:lvl2pPr>
            <a:lvl3pPr>
              <a:spcBef>
                <a:spcPts val="432"/>
              </a:spcBef>
              <a:defRPr/>
            </a:lvl3pPr>
            <a:lvl4pPr>
              <a:spcBef>
                <a:spcPts val="432"/>
              </a:spcBef>
              <a:defRPr/>
            </a:lvl4pPr>
            <a:lvl5pPr>
              <a:spcBef>
                <a:spcPts val="432"/>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4"/>
          <p:cNvSpPr>
            <a:spLocks noGrp="1"/>
          </p:cNvSpPr>
          <p:nvPr>
            <p:ph type="body" sz="quarter" idx="11"/>
          </p:nvPr>
        </p:nvSpPr>
        <p:spPr>
          <a:xfrm>
            <a:off x="4585232" y="2002154"/>
            <a:ext cx="3979333" cy="4522471"/>
          </a:xfrm>
          <a:ln>
            <a:noFill/>
          </a:ln>
        </p:spPr>
        <p:txBody>
          <a:bodyPr/>
          <a:lstStyle>
            <a:lvl1pPr>
              <a:spcBef>
                <a:spcPts val="432"/>
              </a:spcBef>
              <a:defRPr/>
            </a:lvl1pPr>
            <a:lvl2pPr>
              <a:spcBef>
                <a:spcPts val="432"/>
              </a:spcBef>
              <a:defRPr/>
            </a:lvl2pPr>
            <a:lvl3pPr>
              <a:spcBef>
                <a:spcPts val="432"/>
              </a:spcBef>
              <a:defRPr/>
            </a:lvl3pPr>
            <a:lvl4pPr>
              <a:spcBef>
                <a:spcPts val="432"/>
              </a:spcBef>
              <a:defRPr/>
            </a:lvl4pPr>
            <a:lvl5pPr>
              <a:spcBef>
                <a:spcPts val="432"/>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7"/>
          <p:cNvSpPr/>
          <p:nvPr userDrawn="1"/>
        </p:nvSpPr>
        <p:spPr bwMode="auto">
          <a:xfrm>
            <a:off x="457200" y="2379662"/>
            <a:ext cx="3979863" cy="3831591"/>
          </a:xfrm>
          <a:prstGeom prst="rect">
            <a:avLst/>
          </a:prstGeom>
          <a:noFill/>
          <a:ln w="3175" cap="flat" cmpd="sng" algn="ctr">
            <a:solidFill>
              <a:srgbClr val="141313"/>
            </a:solidFill>
            <a:prstDash val="solid"/>
            <a:round/>
            <a:headEnd type="none" w="med" len="med"/>
            <a:tailEnd type="none" w="med" len="med"/>
          </a:ln>
          <a:effectLst/>
        </p:spPr>
        <p:txBody>
          <a:bodyPr>
            <a:prstTxWarp prst="textNoShape">
              <a:avLst/>
            </a:prstTxWarp>
          </a:bodyPr>
          <a:lstStyle/>
          <a:p>
            <a:pPr>
              <a:defRPr/>
            </a:pPr>
            <a:endParaRPr lang="en-US" dirty="0"/>
          </a:p>
        </p:txBody>
      </p:sp>
      <p:sp>
        <p:nvSpPr>
          <p:cNvPr id="10" name="Rectangle 9"/>
          <p:cNvSpPr/>
          <p:nvPr userDrawn="1"/>
        </p:nvSpPr>
        <p:spPr bwMode="auto">
          <a:xfrm>
            <a:off x="4706938" y="2113915"/>
            <a:ext cx="3979862" cy="4097338"/>
          </a:xfrm>
          <a:prstGeom prst="rect">
            <a:avLst/>
          </a:prstGeom>
          <a:noFill/>
          <a:ln w="3175" cap="flat" cmpd="sng" algn="ctr">
            <a:solidFill>
              <a:srgbClr val="141313"/>
            </a:solidFill>
            <a:prstDash val="solid"/>
            <a:round/>
            <a:headEnd type="none" w="med" len="med"/>
            <a:tailEnd type="none" w="med" len="med"/>
          </a:ln>
          <a:effectLst/>
        </p:spPr>
        <p:txBody>
          <a:bodyPr>
            <a:prstTxWarp prst="textNoShape">
              <a:avLst/>
            </a:prstTxWarp>
          </a:bodyPr>
          <a:lstStyle/>
          <a:p>
            <a:pPr>
              <a:defRPr/>
            </a:pPr>
            <a:endParaRPr lang="en-US" dirty="0"/>
          </a:p>
        </p:txBody>
      </p:sp>
      <p:sp>
        <p:nvSpPr>
          <p:cNvPr id="9" name="Text Placeholder 4"/>
          <p:cNvSpPr>
            <a:spLocks noGrp="1"/>
          </p:cNvSpPr>
          <p:nvPr>
            <p:ph type="body" sz="quarter" idx="11"/>
          </p:nvPr>
        </p:nvSpPr>
        <p:spPr>
          <a:xfrm>
            <a:off x="4707467" y="2415328"/>
            <a:ext cx="3979333" cy="3794654"/>
          </a:xfrm>
          <a:ln>
            <a:noFill/>
          </a:ln>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325438" y="762000"/>
            <a:ext cx="8239761" cy="1143000"/>
          </a:xfrm>
        </p:spPr>
        <p:txBody>
          <a:body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457199" y="2415328"/>
            <a:ext cx="3979333" cy="3804814"/>
          </a:xfrm>
          <a:ln>
            <a:noFill/>
          </a:ln>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6"/>
          <p:cNvSpPr>
            <a:spLocks noGrp="1"/>
          </p:cNvSpPr>
          <p:nvPr>
            <p:ph type="body" sz="quarter" idx="12" hasCustomPrompt="1"/>
          </p:nvPr>
        </p:nvSpPr>
        <p:spPr>
          <a:xfrm>
            <a:off x="457199" y="2113915"/>
            <a:ext cx="3979333" cy="306387"/>
          </a:xfrm>
          <a:solidFill>
            <a:schemeClr val="tx2"/>
          </a:solidFill>
          <a:ln>
            <a:noFill/>
          </a:ln>
        </p:spPr>
        <p:txBody>
          <a:bodyPr anchor="ctr"/>
          <a:lstStyle>
            <a:lvl1pPr marL="284163" indent="-111125" algn="l">
              <a:buFontTx/>
              <a:buNone/>
              <a:defRPr sz="1200">
                <a:solidFill>
                  <a:schemeClr val="bg1"/>
                </a:solidFill>
              </a:defRPr>
            </a:lvl1pPr>
          </a:lstStyle>
          <a:p>
            <a:pPr lvl="0"/>
            <a:r>
              <a:rPr lang="en-US" dirty="0" smtClean="0"/>
              <a:t>CLICK TO EDIT MASTER TEXT STYLES</a:t>
            </a:r>
            <a:endParaRPr lang="en-US" dirty="0"/>
          </a:p>
        </p:txBody>
      </p:sp>
      <p:sp>
        <p:nvSpPr>
          <p:cNvPr id="12" name="Text Placeholder 6"/>
          <p:cNvSpPr>
            <a:spLocks noGrp="1"/>
          </p:cNvSpPr>
          <p:nvPr>
            <p:ph type="body" sz="quarter" idx="13" hasCustomPrompt="1"/>
          </p:nvPr>
        </p:nvSpPr>
        <p:spPr>
          <a:xfrm>
            <a:off x="4707467" y="2113915"/>
            <a:ext cx="3979333" cy="306387"/>
          </a:xfrm>
          <a:solidFill>
            <a:schemeClr val="tx2"/>
          </a:solidFill>
          <a:ln>
            <a:noFill/>
          </a:ln>
        </p:spPr>
        <p:txBody>
          <a:bodyPr anchor="ctr"/>
          <a:lstStyle>
            <a:lvl1pPr marL="346075" indent="-234950" algn="l">
              <a:buFontTx/>
              <a:buNone/>
              <a:defRPr sz="1200">
                <a:solidFill>
                  <a:schemeClr val="bg1"/>
                </a:solidFill>
              </a:defRPr>
            </a:lvl1pPr>
          </a:lstStyle>
          <a:p>
            <a:pPr lvl="0"/>
            <a:r>
              <a:rPr lang="en-US" dirty="0" smtClean="0"/>
              <a:t>CLICK TO EDIT MASTER TEXT STYLES</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34963" y="762000"/>
            <a:ext cx="8229600" cy="114966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8" name="Rectangle 3"/>
          <p:cNvSpPr>
            <a:spLocks noGrp="1" noChangeArrowheads="1"/>
          </p:cNvSpPr>
          <p:nvPr>
            <p:ph type="body" idx="1"/>
          </p:nvPr>
        </p:nvSpPr>
        <p:spPr bwMode="auto">
          <a:xfrm>
            <a:off x="334963" y="2008823"/>
            <a:ext cx="8229600" cy="44853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1" name="Rectangle 7"/>
          <p:cNvSpPr>
            <a:spLocks noChangeArrowheads="1"/>
          </p:cNvSpPr>
          <p:nvPr/>
        </p:nvSpPr>
        <p:spPr bwMode="auto">
          <a:xfrm>
            <a:off x="6715125" y="6372225"/>
            <a:ext cx="184150" cy="457200"/>
          </a:xfrm>
          <a:prstGeom prst="rect">
            <a:avLst/>
          </a:prstGeom>
          <a:noFill/>
          <a:ln w="9525">
            <a:noFill/>
            <a:miter lim="800000"/>
            <a:headEnd/>
            <a:tailEnd/>
          </a:ln>
        </p:spPr>
        <p:txBody>
          <a:bodyPr wrap="none">
            <a:prstTxWarp prst="textNoShape">
              <a:avLst/>
            </a:prstTxWarp>
            <a:spAutoFit/>
          </a:bodyPr>
          <a:lstStyle/>
          <a:p>
            <a:pPr>
              <a:defRPr/>
            </a:pPr>
            <a:endParaRPr lang="en-US" dirty="0">
              <a:solidFill>
                <a:srgbClr val="00539B"/>
              </a:solidFill>
            </a:endParaRPr>
          </a:p>
        </p:txBody>
      </p:sp>
      <p:sp>
        <p:nvSpPr>
          <p:cNvPr id="1033" name="Text Box 9"/>
          <p:cNvSpPr txBox="1">
            <a:spLocks noChangeArrowheads="1"/>
          </p:cNvSpPr>
          <p:nvPr/>
        </p:nvSpPr>
        <p:spPr bwMode="auto">
          <a:xfrm>
            <a:off x="5872479" y="289977"/>
            <a:ext cx="2905761" cy="200055"/>
          </a:xfrm>
          <a:prstGeom prst="rect">
            <a:avLst/>
          </a:prstGeom>
          <a:noFill/>
          <a:ln w="9525">
            <a:noFill/>
            <a:miter lim="800000"/>
            <a:headEnd/>
            <a:tailEnd/>
          </a:ln>
        </p:spPr>
        <p:txBody>
          <a:bodyPr wrap="square">
            <a:prstTxWarp prst="textNoShape">
              <a:avLst/>
            </a:prstTxWarp>
            <a:spAutoFit/>
          </a:bodyPr>
          <a:lstStyle/>
          <a:p>
            <a:pPr marL="0" marR="0" indent="0" algn="r" defTabSz="914400" rtl="0" eaLnBrk="0" fontAlgn="base" latinLnBrk="0" hangingPunct="0">
              <a:lnSpc>
                <a:spcPct val="100000"/>
              </a:lnSpc>
              <a:spcBef>
                <a:spcPts val="230"/>
              </a:spcBef>
              <a:spcAft>
                <a:spcPct val="0"/>
              </a:spcAft>
              <a:buClrTx/>
              <a:buSzTx/>
              <a:buFontTx/>
              <a:buNone/>
              <a:tabLst/>
              <a:defRPr/>
            </a:pPr>
            <a:r>
              <a:rPr lang="en-US" sz="700" b="1" dirty="0" smtClean="0">
                <a:solidFill>
                  <a:srgbClr val="00539B"/>
                </a:solidFill>
              </a:rPr>
              <a:t>PRESENTATION TITLE IN HEADER /</a:t>
            </a:r>
            <a:r>
              <a:rPr lang="en-US" sz="700" b="1" baseline="0" dirty="0" smtClean="0">
                <a:solidFill>
                  <a:srgbClr val="00539B"/>
                </a:solidFill>
              </a:rPr>
              <a:t> </a:t>
            </a:r>
            <a:r>
              <a:rPr lang="en-US" sz="700" b="1" dirty="0" smtClean="0">
                <a:solidFill>
                  <a:srgbClr val="00539B"/>
                </a:solidFill>
              </a:rPr>
              <a:t>MONTH XX, 2012</a:t>
            </a:r>
            <a:endParaRPr lang="en-US" sz="700" dirty="0" smtClean="0">
              <a:solidFill>
                <a:srgbClr val="00539B"/>
              </a:solidFill>
            </a:endParaRPr>
          </a:p>
        </p:txBody>
      </p:sp>
      <p:sp>
        <p:nvSpPr>
          <p:cNvPr id="1034" name="Text Box 10"/>
          <p:cNvSpPr txBox="1">
            <a:spLocks noChangeArrowheads="1"/>
          </p:cNvSpPr>
          <p:nvPr/>
        </p:nvSpPr>
        <p:spPr bwMode="auto">
          <a:xfrm>
            <a:off x="8450263" y="6477417"/>
            <a:ext cx="420687" cy="244475"/>
          </a:xfrm>
          <a:prstGeom prst="rect">
            <a:avLst/>
          </a:prstGeom>
          <a:noFill/>
          <a:ln w="9525">
            <a:noFill/>
            <a:miter lim="800000"/>
            <a:headEnd/>
            <a:tailEnd/>
          </a:ln>
        </p:spPr>
        <p:txBody>
          <a:bodyPr>
            <a:prstTxWarp prst="textNoShape">
              <a:avLst/>
            </a:prstTxWarp>
            <a:spAutoFit/>
          </a:bodyPr>
          <a:lstStyle/>
          <a:p>
            <a:pPr>
              <a:spcBef>
                <a:spcPct val="50000"/>
              </a:spcBef>
              <a:defRPr/>
            </a:pPr>
            <a:fld id="{EE94B151-4CCD-D943-B1FB-60C2EADD0F05}" type="slidenum">
              <a:rPr lang="en-US" sz="1000">
                <a:solidFill>
                  <a:srgbClr val="141313"/>
                </a:solidFill>
              </a:rPr>
              <a:pPr>
                <a:spcBef>
                  <a:spcPct val="50000"/>
                </a:spcBef>
                <a:defRPr/>
              </a:pPr>
              <a:t>‹#›</a:t>
            </a:fld>
            <a:endParaRPr lang="en-US" sz="1000" dirty="0">
              <a:solidFill>
                <a:srgbClr val="141313"/>
              </a:solidFill>
            </a:endParaRPr>
          </a:p>
        </p:txBody>
      </p:sp>
      <p:sp>
        <p:nvSpPr>
          <p:cNvPr id="8" name="Rectangle 7"/>
          <p:cNvSpPr/>
          <p:nvPr userDrawn="1"/>
        </p:nvSpPr>
        <p:spPr bwMode="auto">
          <a:xfrm>
            <a:off x="457200" y="528320"/>
            <a:ext cx="8229600" cy="172720"/>
          </a:xfrm>
          <a:prstGeom prst="rect">
            <a:avLst/>
          </a:prstGeom>
          <a:solidFill>
            <a:srgbClr val="14131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charset="-128"/>
              <a:cs typeface="ヒラギノ角ゴ Pro W3" charset="-128"/>
            </a:endParaRPr>
          </a:p>
        </p:txBody>
      </p:sp>
      <p:sp>
        <p:nvSpPr>
          <p:cNvPr id="9" name="Text Box 9"/>
          <p:cNvSpPr txBox="1">
            <a:spLocks noChangeArrowheads="1"/>
          </p:cNvSpPr>
          <p:nvPr userDrawn="1"/>
        </p:nvSpPr>
        <p:spPr bwMode="auto">
          <a:xfrm>
            <a:off x="365760" y="279817"/>
            <a:ext cx="3251200" cy="200055"/>
          </a:xfrm>
          <a:prstGeom prst="rect">
            <a:avLst/>
          </a:prstGeom>
          <a:noFill/>
          <a:ln w="9525">
            <a:noFill/>
            <a:miter lim="800000"/>
            <a:headEnd/>
            <a:tailEnd/>
          </a:ln>
        </p:spPr>
        <p:txBody>
          <a:bodyPr wrap="square">
            <a:prstTxWarp prst="textNoShape">
              <a:avLst/>
            </a:prstTxWarp>
            <a:spAutoFit/>
          </a:bodyPr>
          <a:lstStyle/>
          <a:p>
            <a:pPr marL="0" marR="0" indent="0" algn="l" defTabSz="914400" rtl="0" eaLnBrk="0" fontAlgn="base" latinLnBrk="0" hangingPunct="0">
              <a:lnSpc>
                <a:spcPct val="100000"/>
              </a:lnSpc>
              <a:spcBef>
                <a:spcPts val="230"/>
              </a:spcBef>
              <a:spcAft>
                <a:spcPct val="0"/>
              </a:spcAft>
              <a:buClrTx/>
              <a:buSzTx/>
              <a:buFontTx/>
              <a:buNone/>
              <a:tabLst/>
              <a:defRPr/>
            </a:pPr>
            <a:r>
              <a:rPr lang="en-US" sz="700" b="1" dirty="0" smtClean="0">
                <a:solidFill>
                  <a:srgbClr val="00539B"/>
                </a:solidFill>
              </a:rPr>
              <a:t>COMMUNITY COLLEGE RESEARCH</a:t>
            </a:r>
            <a:r>
              <a:rPr lang="en-US" sz="700" b="1" baseline="0" dirty="0" smtClean="0">
                <a:solidFill>
                  <a:srgbClr val="00539B"/>
                </a:solidFill>
              </a:rPr>
              <a:t> CENTER</a:t>
            </a:r>
            <a:endParaRPr lang="en-US" sz="700" dirty="0" smtClean="0">
              <a:solidFill>
                <a:srgbClr val="00539B"/>
              </a:solidFill>
            </a:endParaRPr>
          </a:p>
        </p:txBody>
      </p:sp>
    </p:spTree>
  </p:cSld>
  <p:clrMap bg1="lt1" tx1="dk1" bg2="lt2" tx2="dk2" accent1="accent1" accent2="accent2" accent3="accent3" accent4="accent4" accent5="accent5" accent6="accent6" hlink="hlink" folHlink="folHlink"/>
  <p:sldLayoutIdLst>
    <p:sldLayoutId id="2147483725" r:id="rId1"/>
    <p:sldLayoutId id="2147483731" r:id="rId2"/>
    <p:sldLayoutId id="2147483692" r:id="rId3"/>
    <p:sldLayoutId id="2147483693" r:id="rId4"/>
    <p:sldLayoutId id="2147483694" r:id="rId5"/>
    <p:sldLayoutId id="2147483748" r:id="rId6"/>
    <p:sldLayoutId id="2147483749" r:id="rId7"/>
    <p:sldLayoutId id="2147483695" r:id="rId8"/>
    <p:sldLayoutId id="2147483696" r:id="rId9"/>
    <p:sldLayoutId id="2147483697" r:id="rId10"/>
    <p:sldLayoutId id="2147483698" r:id="rId11"/>
    <p:sldLayoutId id="2147483699" r:id="rId12"/>
    <p:sldLayoutId id="2147483674" r:id="rId13"/>
    <p:sldLayoutId id="2147483685" r:id="rId14"/>
    <p:sldLayoutId id="2147483675" r:id="rId15"/>
    <p:sldLayoutId id="2147483676" r:id="rId16"/>
    <p:sldLayoutId id="2147483677" r:id="rId17"/>
  </p:sldLayoutIdLst>
  <p:hf sldNum="0" hdr="0" ftr="0" dt="0"/>
  <p:txStyles>
    <p:titleStyle>
      <a:lvl1pPr algn="l" rtl="0" eaLnBrk="0" fontAlgn="base" hangingPunct="0">
        <a:spcBef>
          <a:spcPct val="0"/>
        </a:spcBef>
        <a:spcAft>
          <a:spcPct val="0"/>
        </a:spcAft>
        <a:defRPr sz="3200" b="1">
          <a:solidFill>
            <a:srgbClr val="141313"/>
          </a:solidFill>
          <a:latin typeface="+mj-lt"/>
          <a:ea typeface="+mj-ea"/>
          <a:cs typeface="+mj-cs"/>
        </a:defRPr>
      </a:lvl1pPr>
      <a:lvl2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2pPr>
      <a:lvl3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3pPr>
      <a:lvl4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4pPr>
      <a:lvl5pPr algn="l" rtl="0" eaLnBrk="0" fontAlgn="base" hangingPunct="0">
        <a:spcBef>
          <a:spcPct val="0"/>
        </a:spcBef>
        <a:spcAft>
          <a:spcPct val="0"/>
        </a:spcAft>
        <a:defRPr sz="2500" b="1">
          <a:solidFill>
            <a:schemeClr val="bg1"/>
          </a:solidFill>
          <a:latin typeface="Arial" charset="0"/>
          <a:ea typeface="ヒラギノ角ゴ Pro W3" charset="-128"/>
          <a:cs typeface="ヒラギノ角ゴ Pro W3" charset="-128"/>
        </a:defRPr>
      </a:lvl5pPr>
      <a:lvl6pPr marL="4572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6pPr>
      <a:lvl7pPr marL="9144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7pPr>
      <a:lvl8pPr marL="13716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8pPr>
      <a:lvl9pPr marL="1828800" algn="l" rtl="0" fontAlgn="base">
        <a:spcBef>
          <a:spcPct val="0"/>
        </a:spcBef>
        <a:spcAft>
          <a:spcPct val="0"/>
        </a:spcAft>
        <a:defRPr sz="2500" b="1">
          <a:solidFill>
            <a:schemeClr val="bg1"/>
          </a:solidFill>
          <a:latin typeface="Arial" charset="0"/>
          <a:ea typeface="ヒラギノ角ゴ Pro W3" charset="-128"/>
          <a:cs typeface="ヒラギノ角ゴ Pro W3" charset="-128"/>
        </a:defRPr>
      </a:lvl9pPr>
    </p:titleStyle>
    <p:bodyStyle>
      <a:lvl1pPr marL="169863" indent="-169863" algn="l" rtl="0" eaLnBrk="0" fontAlgn="base" hangingPunct="0">
        <a:spcBef>
          <a:spcPct val="20000"/>
        </a:spcBef>
        <a:spcAft>
          <a:spcPct val="0"/>
        </a:spcAft>
        <a:buClr>
          <a:schemeClr val="tx2"/>
        </a:buClr>
        <a:buChar char="•"/>
        <a:defRPr>
          <a:solidFill>
            <a:srgbClr val="141313"/>
          </a:solidFill>
          <a:latin typeface="+mn-lt"/>
          <a:ea typeface="+mn-ea"/>
          <a:cs typeface="+mn-cs"/>
        </a:defRPr>
      </a:lvl1pPr>
      <a:lvl2pPr marL="568325" indent="-222250" algn="l" rtl="0" eaLnBrk="0" fontAlgn="base" hangingPunct="0">
        <a:spcBef>
          <a:spcPct val="20000"/>
        </a:spcBef>
        <a:spcAft>
          <a:spcPct val="0"/>
        </a:spcAft>
        <a:buClr>
          <a:schemeClr val="tx2"/>
        </a:buClr>
        <a:buChar char="–"/>
        <a:defRPr>
          <a:solidFill>
            <a:srgbClr val="141313"/>
          </a:solidFill>
          <a:latin typeface="+mn-lt"/>
          <a:ea typeface="+mn-ea"/>
        </a:defRPr>
      </a:lvl2pPr>
      <a:lvl3pPr marL="741363" indent="-173038" algn="l" rtl="0" eaLnBrk="0" fontAlgn="base" hangingPunct="0">
        <a:spcBef>
          <a:spcPct val="20000"/>
        </a:spcBef>
        <a:spcAft>
          <a:spcPct val="0"/>
        </a:spcAft>
        <a:buClr>
          <a:schemeClr val="tx2"/>
        </a:buClr>
        <a:buChar char="•"/>
        <a:defRPr sz="1600">
          <a:solidFill>
            <a:srgbClr val="141313"/>
          </a:solidFill>
          <a:latin typeface="+mn-lt"/>
          <a:ea typeface="+mn-ea"/>
        </a:defRPr>
      </a:lvl3pPr>
      <a:lvl4pPr marL="914400" indent="-173038" algn="l" rtl="0" eaLnBrk="0" fontAlgn="base" hangingPunct="0">
        <a:spcBef>
          <a:spcPct val="20000"/>
        </a:spcBef>
        <a:spcAft>
          <a:spcPct val="0"/>
        </a:spcAft>
        <a:buClr>
          <a:schemeClr val="tx2"/>
        </a:buClr>
        <a:buChar char="–"/>
        <a:defRPr sz="1600">
          <a:solidFill>
            <a:srgbClr val="141313"/>
          </a:solidFill>
          <a:latin typeface="+mn-lt"/>
          <a:ea typeface="+mn-ea"/>
        </a:defRPr>
      </a:lvl4pPr>
      <a:lvl5pPr marL="1087438" indent="-173038" algn="l" rtl="0" eaLnBrk="0" fontAlgn="base" hangingPunct="0">
        <a:spcBef>
          <a:spcPct val="20000"/>
        </a:spcBef>
        <a:spcAft>
          <a:spcPct val="0"/>
        </a:spcAft>
        <a:buClr>
          <a:schemeClr val="tx2"/>
        </a:buClr>
        <a:buChar char="»"/>
        <a:tabLst>
          <a:tab pos="1087438" algn="l"/>
        </a:tabLst>
        <a:defRPr sz="1400">
          <a:solidFill>
            <a:srgbClr val="141313"/>
          </a:solidFill>
          <a:latin typeface="+mn-lt"/>
          <a:ea typeface="+mn-ea"/>
        </a:defRPr>
      </a:lvl5pPr>
      <a:lvl6pPr marL="2455863" indent="-169863" algn="l" rtl="0" fontAlgn="base">
        <a:spcBef>
          <a:spcPct val="20000"/>
        </a:spcBef>
        <a:spcAft>
          <a:spcPct val="0"/>
        </a:spcAft>
        <a:buClr>
          <a:schemeClr val="accent1"/>
        </a:buClr>
        <a:buChar char="»"/>
        <a:defRPr sz="1400">
          <a:solidFill>
            <a:srgbClr val="00539B"/>
          </a:solidFill>
          <a:latin typeface="+mn-lt"/>
          <a:ea typeface="+mn-ea"/>
        </a:defRPr>
      </a:lvl6pPr>
      <a:lvl7pPr marL="2913063" indent="-169863" algn="l" rtl="0" fontAlgn="base">
        <a:spcBef>
          <a:spcPct val="20000"/>
        </a:spcBef>
        <a:spcAft>
          <a:spcPct val="0"/>
        </a:spcAft>
        <a:buClr>
          <a:schemeClr val="accent1"/>
        </a:buClr>
        <a:buChar char="»"/>
        <a:defRPr sz="1400">
          <a:solidFill>
            <a:srgbClr val="00539B"/>
          </a:solidFill>
          <a:latin typeface="+mn-lt"/>
          <a:ea typeface="+mn-ea"/>
        </a:defRPr>
      </a:lvl7pPr>
      <a:lvl8pPr marL="3370263" indent="-169863" algn="l" rtl="0" fontAlgn="base">
        <a:spcBef>
          <a:spcPct val="20000"/>
        </a:spcBef>
        <a:spcAft>
          <a:spcPct val="0"/>
        </a:spcAft>
        <a:buClr>
          <a:schemeClr val="accent1"/>
        </a:buClr>
        <a:buChar char="»"/>
        <a:defRPr sz="1400">
          <a:solidFill>
            <a:srgbClr val="00539B"/>
          </a:solidFill>
          <a:latin typeface="+mn-lt"/>
          <a:ea typeface="+mn-ea"/>
        </a:defRPr>
      </a:lvl8pPr>
      <a:lvl9pPr marL="3827463" indent="-169863" algn="l" rtl="0" fontAlgn="base">
        <a:spcBef>
          <a:spcPct val="20000"/>
        </a:spcBef>
        <a:spcAft>
          <a:spcPct val="0"/>
        </a:spcAft>
        <a:buClr>
          <a:schemeClr val="accent1"/>
        </a:buClr>
        <a:buChar char="»"/>
        <a:defRPr sz="1400">
          <a:solidFill>
            <a:srgbClr val="00539B"/>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image" Target="../media/image13.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idx="1"/>
          </p:nvPr>
        </p:nvSpPr>
        <p:spPr/>
        <p:txBody>
          <a:bodyPr/>
          <a:lstStyle/>
          <a:p>
            <a:pPr lvl="1"/>
            <a:endParaRPr lang="en-US" dirty="0" smtClean="0"/>
          </a:p>
          <a:p>
            <a:pPr lvl="1">
              <a:spcBef>
                <a:spcPts val="0"/>
              </a:spcBef>
            </a:pPr>
            <a:r>
              <a:rPr lang="en-US" sz="2000" dirty="0" smtClean="0"/>
              <a:t>Presenter name, title - set in 20pt Arial Bold</a:t>
            </a:r>
          </a:p>
          <a:p>
            <a:pPr lvl="1">
              <a:spcBef>
                <a:spcPts val="0"/>
              </a:spcBef>
            </a:pPr>
            <a:endParaRPr lang="en-US" sz="2000" dirty="0"/>
          </a:p>
          <a:p>
            <a:pPr lvl="1">
              <a:spcBef>
                <a:spcPts val="0"/>
              </a:spcBef>
            </a:pPr>
            <a:endParaRPr lang="en-US" sz="2000" dirty="0" smtClean="0"/>
          </a:p>
          <a:p>
            <a:pPr lvl="1">
              <a:spcBef>
                <a:spcPts val="0"/>
              </a:spcBef>
            </a:pPr>
            <a:endParaRPr lang="en-US" sz="2000" dirty="0"/>
          </a:p>
          <a:p>
            <a:pPr marL="0" lvl="2" indent="0">
              <a:spcBef>
                <a:spcPts val="0"/>
              </a:spcBef>
            </a:pPr>
            <a:r>
              <a:rPr lang="en-US" sz="2000" dirty="0" smtClean="0"/>
              <a:t>Based on material </a:t>
            </a:r>
            <a:r>
              <a:rPr lang="en-US" sz="2000" dirty="0"/>
              <a:t>p</a:t>
            </a:r>
            <a:r>
              <a:rPr lang="en-US" sz="2000" dirty="0" smtClean="0"/>
              <a:t>rovided by the Community College Research Center, Teachers College, Columbia University</a:t>
            </a:r>
          </a:p>
          <a:p>
            <a:endParaRPr lang="en-US" dirty="0" smtClean="0"/>
          </a:p>
        </p:txBody>
      </p:sp>
      <p:sp>
        <p:nvSpPr>
          <p:cNvPr id="4" name="Title 3"/>
          <p:cNvSpPr>
            <a:spLocks noGrp="1"/>
          </p:cNvSpPr>
          <p:nvPr>
            <p:ph type="title"/>
          </p:nvPr>
        </p:nvSpPr>
        <p:spPr/>
        <p:txBody>
          <a:bodyPr/>
          <a:lstStyle/>
          <a:p>
            <a:r>
              <a:rPr lang="en-US" dirty="0" smtClean="0"/>
              <a:t>Designing </a:t>
            </a:r>
            <a:r>
              <a:rPr lang="en-US" dirty="0" smtClean="0">
                <a:solidFill>
                  <a:srgbClr val="872175"/>
                </a:solidFill>
              </a:rPr>
              <a:t>Meaningful </a:t>
            </a:r>
            <a:r>
              <a:rPr lang="en-US" dirty="0" smtClean="0"/>
              <a:t>Developmental Reform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a:xfrm>
            <a:off x="4707467" y="2415328"/>
            <a:ext cx="3979333" cy="3898386"/>
          </a:xfrm>
        </p:spPr>
        <p:txBody>
          <a:bodyPr/>
          <a:lstStyle/>
          <a:p>
            <a:r>
              <a:rPr lang="en-US" dirty="0" smtClean="0"/>
              <a:t>Reforms designed to support progression may result in greater numbers of underprepared students in college-level classes.</a:t>
            </a:r>
          </a:p>
          <a:p>
            <a:r>
              <a:rPr lang="en-US" dirty="0" smtClean="0"/>
              <a:t>Students may fail in a more challenging environment and drop out.</a:t>
            </a:r>
          </a:p>
          <a:p>
            <a:r>
              <a:rPr lang="en-US" dirty="0"/>
              <a:t>Faculty </a:t>
            </a:r>
            <a:r>
              <a:rPr lang="en-US" dirty="0" smtClean="0"/>
              <a:t>fear they will have </a:t>
            </a:r>
            <a:r>
              <a:rPr lang="en-US" dirty="0"/>
              <a:t>to </a:t>
            </a:r>
            <a:r>
              <a:rPr lang="en-US" dirty="0" smtClean="0"/>
              <a:t>lower standards and/or fail large #s of students.</a:t>
            </a:r>
          </a:p>
          <a:p>
            <a:r>
              <a:rPr lang="en-US" dirty="0" smtClean="0"/>
              <a:t>Value of college degree could be degraded.</a:t>
            </a:r>
            <a:endParaRPr lang="en-US" dirty="0"/>
          </a:p>
        </p:txBody>
      </p:sp>
      <p:sp>
        <p:nvSpPr>
          <p:cNvPr id="3" name="Title 2"/>
          <p:cNvSpPr>
            <a:spLocks noGrp="1"/>
          </p:cNvSpPr>
          <p:nvPr>
            <p:ph type="title"/>
          </p:nvPr>
        </p:nvSpPr>
        <p:spPr/>
        <p:txBody>
          <a:bodyPr/>
          <a:lstStyle/>
          <a:p>
            <a:r>
              <a:rPr lang="en-US" dirty="0" smtClean="0"/>
              <a:t>Progression vs. Standards</a:t>
            </a:r>
            <a:endParaRPr lang="en-US" dirty="0"/>
          </a:p>
        </p:txBody>
      </p:sp>
      <p:sp>
        <p:nvSpPr>
          <p:cNvPr id="2" name="Content Placeholder 1"/>
          <p:cNvSpPr>
            <a:spLocks noGrp="1"/>
          </p:cNvSpPr>
          <p:nvPr>
            <p:ph type="body" sz="quarter" idx="10"/>
          </p:nvPr>
        </p:nvSpPr>
        <p:spPr/>
        <p:txBody>
          <a:bodyPr/>
          <a:lstStyle/>
          <a:p>
            <a:r>
              <a:rPr lang="en-US" dirty="0" smtClean="0"/>
              <a:t>National push to increase college completion hampered by high rates of remediation.</a:t>
            </a:r>
          </a:p>
          <a:p>
            <a:r>
              <a:rPr lang="en-US" dirty="0" smtClean="0"/>
              <a:t>Only </a:t>
            </a:r>
            <a:r>
              <a:rPr lang="en-US" dirty="0"/>
              <a:t>28% of </a:t>
            </a:r>
            <a:r>
              <a:rPr lang="en-US" dirty="0" smtClean="0"/>
              <a:t>developmental students go on to earn </a:t>
            </a:r>
            <a:r>
              <a:rPr lang="en-US" dirty="0"/>
              <a:t>a credential</a:t>
            </a:r>
            <a:r>
              <a:rPr lang="en-US" dirty="0" smtClean="0"/>
              <a:t>.</a:t>
            </a:r>
          </a:p>
          <a:p>
            <a:r>
              <a:rPr lang="en-US" dirty="0" smtClean="0"/>
              <a:t>The longer the remedial sequence, the less likely students are to complete it, or enroll in and complete college-level classes.</a:t>
            </a:r>
          </a:p>
        </p:txBody>
      </p:sp>
      <p:sp>
        <p:nvSpPr>
          <p:cNvPr id="7" name="Text Placeholder 6"/>
          <p:cNvSpPr>
            <a:spLocks noGrp="1"/>
          </p:cNvSpPr>
          <p:nvPr>
            <p:ph type="body" sz="quarter" idx="12"/>
          </p:nvPr>
        </p:nvSpPr>
        <p:spPr/>
        <p:txBody>
          <a:bodyPr/>
          <a:lstStyle/>
          <a:p>
            <a:r>
              <a:rPr lang="en-US" b="1" dirty="0"/>
              <a:t>THE CASE FOR SUPPORTING PROGRESSION</a:t>
            </a:r>
          </a:p>
        </p:txBody>
      </p:sp>
      <p:sp>
        <p:nvSpPr>
          <p:cNvPr id="8" name="Text Placeholder 7"/>
          <p:cNvSpPr>
            <a:spLocks noGrp="1"/>
          </p:cNvSpPr>
          <p:nvPr>
            <p:ph type="body" sz="quarter" idx="13"/>
          </p:nvPr>
        </p:nvSpPr>
        <p:spPr/>
        <p:txBody>
          <a:bodyPr/>
          <a:lstStyle/>
          <a:p>
            <a:r>
              <a:rPr lang="en-US" b="1" dirty="0"/>
              <a:t>THE CASE FOR </a:t>
            </a:r>
            <a:r>
              <a:rPr lang="en-US" b="1" dirty="0" smtClean="0"/>
              <a:t>UPHOLDING </a:t>
            </a:r>
            <a:r>
              <a:rPr lang="en-US" b="1" dirty="0"/>
              <a:t>STANDARDS</a:t>
            </a:r>
          </a:p>
        </p:txBody>
      </p:sp>
    </p:spTree>
    <p:extLst>
      <p:ext uri="{BB962C8B-B14F-4D97-AF65-F5344CB8AC3E}">
        <p14:creationId xmlns:p14="http://schemas.microsoft.com/office/powerpoint/2010/main" val="3880452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5888" y="1817914"/>
            <a:ext cx="8229600" cy="4637496"/>
          </a:xfrm>
        </p:spPr>
        <p:txBody>
          <a:bodyPr/>
          <a:lstStyle/>
          <a:p>
            <a:r>
              <a:rPr lang="en-US" sz="2000" dirty="0" smtClean="0"/>
              <a:t>CCBC-ALP </a:t>
            </a:r>
            <a:r>
              <a:rPr lang="en-US" sz="2000" dirty="0"/>
              <a:t>3-year outcomes demonstrate significantly higher rates of completion in first and second college-level composition classes.</a:t>
            </a:r>
          </a:p>
          <a:p>
            <a:pPr marL="0" indent="0">
              <a:buNone/>
            </a:pPr>
            <a:endParaRPr lang="en-US" dirty="0" smtClean="0"/>
          </a:p>
        </p:txBody>
      </p:sp>
      <p:sp>
        <p:nvSpPr>
          <p:cNvPr id="3" name="Title 2"/>
          <p:cNvSpPr>
            <a:spLocks noGrp="1"/>
          </p:cNvSpPr>
          <p:nvPr>
            <p:ph type="title"/>
          </p:nvPr>
        </p:nvSpPr>
        <p:spPr/>
        <p:txBody>
          <a:bodyPr/>
          <a:lstStyle/>
          <a:p>
            <a:r>
              <a:rPr lang="en-US" sz="2800" dirty="0"/>
              <a:t>Acceleration Models May Improve Developmental Student </a:t>
            </a:r>
            <a:r>
              <a:rPr lang="en-US" sz="2800" dirty="0">
                <a:solidFill>
                  <a:srgbClr val="872175"/>
                </a:solidFill>
              </a:rPr>
              <a:t>Progression</a:t>
            </a:r>
          </a:p>
        </p:txBody>
      </p:sp>
      <p:sp>
        <p:nvSpPr>
          <p:cNvPr id="8" name="TextBox 7"/>
          <p:cNvSpPr txBox="1"/>
          <p:nvPr/>
        </p:nvSpPr>
        <p:spPr>
          <a:xfrm rot="16200000">
            <a:off x="-737089" y="4389838"/>
            <a:ext cx="2068047" cy="276999"/>
          </a:xfrm>
          <a:prstGeom prst="rect">
            <a:avLst/>
          </a:prstGeom>
          <a:noFill/>
        </p:spPr>
        <p:txBody>
          <a:bodyPr wrap="square" rtlCol="0">
            <a:spAutoFit/>
          </a:bodyPr>
          <a:lstStyle/>
          <a:p>
            <a:r>
              <a:rPr lang="en-US" sz="1200" b="1" dirty="0" smtClean="0"/>
              <a:t>Enroll and Pass Rates</a:t>
            </a:r>
            <a:endParaRPr lang="en-US" sz="1200" b="1" dirty="0"/>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263" y="3064985"/>
            <a:ext cx="5371566" cy="3483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263" y="2721556"/>
            <a:ext cx="6710508" cy="195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10730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5888" y="1817914"/>
            <a:ext cx="8229600" cy="4637496"/>
          </a:xfrm>
        </p:spPr>
        <p:txBody>
          <a:bodyPr/>
          <a:lstStyle/>
          <a:p>
            <a:r>
              <a:rPr lang="en-US" sz="2000" dirty="0" smtClean="0"/>
              <a:t>Chabot College’s </a:t>
            </a:r>
            <a:r>
              <a:rPr lang="en-US" sz="2000" dirty="0"/>
              <a:t>accelerated </a:t>
            </a:r>
            <a:r>
              <a:rPr lang="en-US" sz="2000" dirty="0" smtClean="0"/>
              <a:t>pathway </a:t>
            </a:r>
            <a:r>
              <a:rPr lang="en-US" sz="2000" dirty="0"/>
              <a:t>raises English college-level </a:t>
            </a:r>
            <a:r>
              <a:rPr lang="en-US" sz="2000" dirty="0" smtClean="0"/>
              <a:t>enrollment AND </a:t>
            </a:r>
            <a:r>
              <a:rPr lang="en-US" sz="2000" dirty="0"/>
              <a:t>accelerated students are equally likely to pass college-level English.</a:t>
            </a:r>
          </a:p>
          <a:p>
            <a:pPr marL="0" indent="0">
              <a:buNone/>
            </a:pPr>
            <a:endParaRPr lang="en-US" sz="2000" dirty="0"/>
          </a:p>
          <a:p>
            <a:pPr marL="0" indent="0">
              <a:buNone/>
            </a:pPr>
            <a:endParaRPr lang="en-US" sz="2000" dirty="0" smtClean="0"/>
          </a:p>
          <a:p>
            <a:pPr marL="0" indent="0">
              <a:buNone/>
            </a:pPr>
            <a:endParaRPr lang="en-US" dirty="0" smtClean="0"/>
          </a:p>
        </p:txBody>
      </p:sp>
      <p:sp>
        <p:nvSpPr>
          <p:cNvPr id="3" name="Title 2"/>
          <p:cNvSpPr>
            <a:spLocks noGrp="1"/>
          </p:cNvSpPr>
          <p:nvPr>
            <p:ph type="title"/>
          </p:nvPr>
        </p:nvSpPr>
        <p:spPr/>
        <p:txBody>
          <a:bodyPr/>
          <a:lstStyle/>
          <a:p>
            <a:r>
              <a:rPr lang="en-US" sz="2800" dirty="0"/>
              <a:t>High-Quality Acceleration Maintains </a:t>
            </a:r>
            <a:r>
              <a:rPr lang="en-US" sz="2800" dirty="0">
                <a:solidFill>
                  <a:srgbClr val="872175"/>
                </a:solidFill>
              </a:rPr>
              <a:t>Pass </a:t>
            </a:r>
            <a:r>
              <a:rPr lang="en-US" sz="2800" dirty="0" smtClean="0">
                <a:solidFill>
                  <a:srgbClr val="872175"/>
                </a:solidFill>
              </a:rPr>
              <a:t>Rates </a:t>
            </a:r>
            <a:r>
              <a:rPr lang="en-US" sz="2800" dirty="0" smtClean="0">
                <a:solidFill>
                  <a:schemeClr val="tx1"/>
                </a:solidFill>
              </a:rPr>
              <a:t>in College-Level Classes</a:t>
            </a:r>
            <a:endParaRPr lang="en-US" sz="2800" dirty="0">
              <a:solidFill>
                <a:srgbClr val="872175"/>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326" y="3087111"/>
            <a:ext cx="3217549" cy="3236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7453" y="3315560"/>
            <a:ext cx="2996518" cy="3466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9743" y="2803023"/>
            <a:ext cx="4575400" cy="205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10730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0" indent="0">
              <a:spcAft>
                <a:spcPts val="600"/>
              </a:spcAft>
              <a:buNone/>
            </a:pPr>
            <a:r>
              <a:rPr lang="en-US" sz="1200" dirty="0"/>
              <a:t>Belfield, C., &amp; Crosta, P. M. (2012). </a:t>
            </a:r>
            <a:r>
              <a:rPr lang="en-US" sz="1200" i="1" dirty="0"/>
              <a:t>Predicting success in college: The importance of placement tests and high school transcripts </a:t>
            </a:r>
            <a:r>
              <a:rPr lang="en-US" sz="1200" dirty="0"/>
              <a:t>(CCRC Working Paper No. 42). New York, NY: Columbia University, Teachers College, Community College Research Center. </a:t>
            </a:r>
            <a:endParaRPr lang="en-US" sz="1200" dirty="0" smtClean="0"/>
          </a:p>
          <a:p>
            <a:pPr marL="0" indent="0">
              <a:spcBef>
                <a:spcPts val="0"/>
              </a:spcBef>
              <a:spcAft>
                <a:spcPts val="0"/>
              </a:spcAft>
              <a:buNone/>
            </a:pPr>
            <a:endParaRPr lang="en-US" sz="1200" dirty="0" smtClean="0"/>
          </a:p>
          <a:p>
            <a:pPr marL="0" indent="0">
              <a:spcAft>
                <a:spcPts val="600"/>
              </a:spcAft>
              <a:buNone/>
            </a:pPr>
            <a:r>
              <a:rPr lang="en-US" sz="1200" dirty="0" smtClean="0"/>
              <a:t>Cho</a:t>
            </a:r>
            <a:r>
              <a:rPr lang="en-US" sz="1200" dirty="0"/>
              <a:t>, S. W., Kopko, E</a:t>
            </a:r>
            <a:r>
              <a:rPr lang="en-US" sz="1200" dirty="0" smtClean="0"/>
              <a:t>., </a:t>
            </a:r>
            <a:r>
              <a:rPr lang="en-US" sz="1200" dirty="0"/>
              <a:t>Jenkins, D</a:t>
            </a:r>
            <a:r>
              <a:rPr lang="en-US" sz="1200" dirty="0" smtClean="0"/>
              <a:t>., &amp; Jaggars, S. S. </a:t>
            </a:r>
            <a:r>
              <a:rPr lang="en-US" sz="1200" dirty="0"/>
              <a:t>(2012). </a:t>
            </a:r>
            <a:r>
              <a:rPr lang="en-US" sz="1200" i="1" dirty="0"/>
              <a:t>New evidence of success for community college remedial English students: Tracking the outcomes of students in the Accelerated Learning Program (ALP). </a:t>
            </a:r>
            <a:r>
              <a:rPr lang="en-US" sz="1200" dirty="0"/>
              <a:t>New York, NY: Columbia University, Teachers College, Community College Research Center. </a:t>
            </a:r>
            <a:endParaRPr lang="en-US" sz="1200" dirty="0" smtClean="0"/>
          </a:p>
          <a:p>
            <a:pPr marL="0" indent="0">
              <a:spcBef>
                <a:spcPts val="0"/>
              </a:spcBef>
              <a:buNone/>
            </a:pPr>
            <a:endParaRPr lang="en-US" sz="1200" dirty="0" smtClean="0"/>
          </a:p>
          <a:p>
            <a:pPr marL="0" indent="0">
              <a:buNone/>
            </a:pPr>
            <a:r>
              <a:rPr lang="en-US" sz="1200" dirty="0" smtClean="0"/>
              <a:t>Edgecombe</a:t>
            </a:r>
            <a:r>
              <a:rPr lang="en-US" sz="1200" dirty="0"/>
              <a:t>, N., Xu, D., Barragan, M., &amp; Jaggars, S. S. (2012). </a:t>
            </a:r>
            <a:r>
              <a:rPr lang="en-US" sz="1200" i="1" dirty="0"/>
              <a:t>Analysis of Chabot College’s </a:t>
            </a:r>
            <a:r>
              <a:rPr lang="en-US" sz="1200" i="1" dirty="0" smtClean="0"/>
              <a:t>accelerated developmental </a:t>
            </a:r>
            <a:r>
              <a:rPr lang="en-US" sz="1200" i="1" dirty="0"/>
              <a:t>English course. </a:t>
            </a:r>
            <a:r>
              <a:rPr lang="en-US" sz="1200" dirty="0"/>
              <a:t>New York, NY: Columbia University, Teachers College, Community College Research Center. Manuscript in preparation. </a:t>
            </a:r>
            <a:endParaRPr lang="en-US" sz="1200" dirty="0" smtClean="0"/>
          </a:p>
          <a:p>
            <a:pPr marL="0" indent="0">
              <a:spcBef>
                <a:spcPts val="0"/>
              </a:spcBef>
              <a:buNone/>
            </a:pPr>
            <a:endParaRPr lang="en-US" sz="1200" dirty="0"/>
          </a:p>
          <a:p>
            <a:pPr marL="0" indent="0">
              <a:buNone/>
            </a:pPr>
            <a:r>
              <a:rPr lang="en-US" sz="1200" dirty="0"/>
              <a:t>Scott-Clayton, J. (2012). </a:t>
            </a:r>
            <a:r>
              <a:rPr lang="en-US" sz="1200" i="1" dirty="0"/>
              <a:t>Do high-stakes placement exams predict college success? </a:t>
            </a:r>
            <a:r>
              <a:rPr lang="en-US" sz="1200" dirty="0"/>
              <a:t>(CCRC Working Paper No. 41). New York, NY: Columbia University, Teachers College, Community College Research Center. </a:t>
            </a:r>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37264826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0" indent="0">
              <a:spcAft>
                <a:spcPts val="600"/>
              </a:spcAft>
              <a:buNone/>
            </a:pPr>
            <a:r>
              <a:rPr lang="en-US" sz="1800" b="1" dirty="0" smtClean="0"/>
              <a:t>Please visit us on the web at </a:t>
            </a:r>
          </a:p>
          <a:p>
            <a:pPr marL="0" indent="0">
              <a:spcAft>
                <a:spcPts val="600"/>
              </a:spcAft>
              <a:buNone/>
            </a:pPr>
            <a:r>
              <a:rPr lang="en-US" sz="1800" u="sng" dirty="0" smtClean="0">
                <a:solidFill>
                  <a:srgbClr val="872175"/>
                </a:solidFill>
              </a:rPr>
              <a:t>http://ccrc.tc.columbia.edu</a:t>
            </a:r>
          </a:p>
          <a:p>
            <a:pPr marL="0" indent="0">
              <a:buNone/>
            </a:pPr>
            <a:r>
              <a:rPr lang="en-US" sz="1800" b="0" dirty="0" smtClean="0"/>
              <a:t>where you can download presentations, reports, </a:t>
            </a:r>
          </a:p>
          <a:p>
            <a:pPr marL="0" indent="0">
              <a:buNone/>
            </a:pPr>
            <a:r>
              <a:rPr lang="en-US" sz="1800" b="0" dirty="0" smtClean="0"/>
              <a:t>and briefs, and sign-up for news announcements. </a:t>
            </a:r>
          </a:p>
          <a:p>
            <a:pPr marL="0" indent="0">
              <a:buNone/>
            </a:pPr>
            <a:r>
              <a:rPr lang="en-US" sz="1800" b="0" dirty="0" smtClean="0"/>
              <a:t>We’re also on</a:t>
            </a:r>
            <a:r>
              <a:rPr lang="en-US" sz="1800" b="0" dirty="0" smtClean="0">
                <a:solidFill>
                  <a:srgbClr val="872175"/>
                </a:solidFill>
              </a:rPr>
              <a:t> Facebook </a:t>
            </a:r>
            <a:r>
              <a:rPr lang="en-US" sz="1800" b="0" dirty="0" smtClean="0"/>
              <a:t>and </a:t>
            </a:r>
            <a:r>
              <a:rPr lang="en-US" sz="1800" b="0" dirty="0" smtClean="0">
                <a:solidFill>
                  <a:srgbClr val="872175"/>
                </a:solidFill>
              </a:rPr>
              <a:t>Twitter</a:t>
            </a:r>
            <a:r>
              <a:rPr lang="en-US" sz="1800" b="0" dirty="0" smtClean="0"/>
              <a:t>. </a:t>
            </a:r>
          </a:p>
          <a:p>
            <a:pPr marL="0" indent="0">
              <a:buNone/>
            </a:pPr>
            <a:endParaRPr lang="en-US" sz="1200" b="1" dirty="0" smtClean="0"/>
          </a:p>
          <a:p>
            <a:pPr marL="0" indent="0">
              <a:buNone/>
            </a:pPr>
            <a:r>
              <a:rPr lang="en-US" sz="1200" b="1" dirty="0" smtClean="0"/>
              <a:t>Community College Research Center </a:t>
            </a:r>
            <a:br>
              <a:rPr lang="en-US" sz="1200" b="1" dirty="0" smtClean="0"/>
            </a:br>
            <a:r>
              <a:rPr lang="en-US" sz="1200" b="1" dirty="0" smtClean="0"/>
              <a:t>Teachers College, Columbia University </a:t>
            </a:r>
            <a:r>
              <a:rPr lang="en-US" sz="1200" dirty="0" smtClean="0"/>
              <a:t/>
            </a:r>
            <a:br>
              <a:rPr lang="en-US" sz="1200" dirty="0" smtClean="0"/>
            </a:br>
            <a:r>
              <a:rPr lang="en-US" sz="1200" dirty="0" smtClean="0"/>
              <a:t>525 West 120th Street, Box 174, New York, NY 10027 </a:t>
            </a:r>
            <a:br>
              <a:rPr lang="en-US" sz="1200" dirty="0" smtClean="0"/>
            </a:br>
            <a:r>
              <a:rPr lang="en-US" sz="1200" dirty="0" smtClean="0"/>
              <a:t>E-mail: ccrc@columbia.edu Telephone: 212.678.3091</a:t>
            </a:r>
            <a:endParaRPr lang="en-US" sz="1200" dirty="0"/>
          </a:p>
        </p:txBody>
      </p:sp>
      <p:sp>
        <p:nvSpPr>
          <p:cNvPr id="3" name="Title 2"/>
          <p:cNvSpPr>
            <a:spLocks noGrp="1"/>
          </p:cNvSpPr>
          <p:nvPr>
            <p:ph type="title"/>
          </p:nvPr>
        </p:nvSpPr>
        <p:spPr/>
        <p:txBody>
          <a:bodyPr/>
          <a:lstStyle/>
          <a:p>
            <a:r>
              <a:rPr lang="en-US" dirty="0" smtClean="0"/>
              <a:t>For more information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Tension One:</a:t>
            </a:r>
            <a:br>
              <a:rPr lang="en-US" dirty="0" smtClean="0"/>
            </a:br>
            <a:r>
              <a:rPr lang="en-US" dirty="0"/>
              <a:t>Institutional </a:t>
            </a:r>
            <a:r>
              <a:rPr lang="en-US" dirty="0">
                <a:solidFill>
                  <a:schemeClr val="tx1"/>
                </a:solidFill>
              </a:rPr>
              <a:t>Autonomy</a:t>
            </a:r>
            <a:r>
              <a:rPr lang="en-US" dirty="0"/>
              <a:t> vs. </a:t>
            </a:r>
            <a:r>
              <a:rPr lang="en-US" dirty="0">
                <a:solidFill>
                  <a:schemeClr val="bg1"/>
                </a:solidFill>
              </a:rPr>
              <a:t>System-wide </a:t>
            </a:r>
            <a:r>
              <a:rPr lang="en-US" dirty="0">
                <a:solidFill>
                  <a:schemeClr val="tx1"/>
                </a:solidFill>
              </a:rPr>
              <a:t>Consistency</a:t>
            </a:r>
            <a:r>
              <a:rPr lang="en-US" dirty="0"/>
              <a:t/>
            </a:r>
            <a:br>
              <a:rPr lang="en-US" dirty="0"/>
            </a:br>
            <a:r>
              <a:rPr lang="en-US" dirty="0" smtClean="0"/>
              <a:t/>
            </a:r>
            <a:br>
              <a:rPr lang="en-US" dirty="0" smtClean="0"/>
            </a:br>
            <a:endParaRPr lang="en-US" dirty="0">
              <a:solidFill>
                <a:schemeClr val="tx1"/>
              </a:solidFill>
            </a:endParaRPr>
          </a:p>
        </p:txBody>
      </p:sp>
      <p:sp>
        <p:nvSpPr>
          <p:cNvPr id="5" name="Subtitle 4"/>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endParaRPr lang="en-US" dirty="0" smtClean="0"/>
          </a:p>
          <a:p>
            <a:r>
              <a:rPr lang="en-US" dirty="0" smtClean="0"/>
              <a:t>No clear evidence on what developmental policy is most effective. </a:t>
            </a:r>
          </a:p>
          <a:p>
            <a:r>
              <a:rPr lang="en-US" dirty="0" smtClean="0"/>
              <a:t>Colleges have flexibility to implement policies that they believe best serve their students.</a:t>
            </a:r>
          </a:p>
          <a:p>
            <a:r>
              <a:rPr lang="en-US" dirty="0" smtClean="0"/>
              <a:t>Given absence of evidence on what the optimal policy is, system-wide consistency may guarantee little more than </a:t>
            </a:r>
            <a:r>
              <a:rPr lang="en-US" u="sng" dirty="0" smtClean="0"/>
              <a:t>uniform implementation</a:t>
            </a:r>
            <a:r>
              <a:rPr lang="en-US" dirty="0" smtClean="0"/>
              <a:t> of </a:t>
            </a:r>
            <a:r>
              <a:rPr lang="en-US" u="sng" dirty="0" smtClean="0"/>
              <a:t>ineffective policy</a:t>
            </a:r>
            <a:r>
              <a:rPr lang="en-US" dirty="0" smtClean="0"/>
              <a:t>.</a:t>
            </a:r>
          </a:p>
        </p:txBody>
      </p:sp>
      <p:sp>
        <p:nvSpPr>
          <p:cNvPr id="3" name="Title 2"/>
          <p:cNvSpPr>
            <a:spLocks noGrp="1"/>
          </p:cNvSpPr>
          <p:nvPr>
            <p:ph type="title"/>
          </p:nvPr>
        </p:nvSpPr>
        <p:spPr/>
        <p:txBody>
          <a:bodyPr/>
          <a:lstStyle/>
          <a:p>
            <a:r>
              <a:rPr lang="en-US" dirty="0" smtClean="0"/>
              <a:t>Autonomy Vs. Consistency</a:t>
            </a:r>
            <a:endParaRPr lang="en-US" dirty="0"/>
          </a:p>
        </p:txBody>
      </p:sp>
      <p:sp>
        <p:nvSpPr>
          <p:cNvPr id="2" name="Content Placeholder 1"/>
          <p:cNvSpPr>
            <a:spLocks noGrp="1"/>
          </p:cNvSpPr>
          <p:nvPr>
            <p:ph type="body" sz="quarter" idx="10"/>
          </p:nvPr>
        </p:nvSpPr>
        <p:spPr/>
        <p:txBody>
          <a:bodyPr/>
          <a:lstStyle/>
          <a:p>
            <a:pPr marL="0" indent="0">
              <a:buNone/>
            </a:pPr>
            <a:endParaRPr lang="en-US" dirty="0" smtClean="0"/>
          </a:p>
          <a:p>
            <a:r>
              <a:rPr lang="en-US" dirty="0"/>
              <a:t>Reduces inequity and confusion for students</a:t>
            </a:r>
            <a:r>
              <a:rPr lang="en-US" dirty="0" smtClean="0"/>
              <a:t>.</a:t>
            </a:r>
          </a:p>
          <a:p>
            <a:r>
              <a:rPr lang="en-US" dirty="0" smtClean="0"/>
              <a:t>Communicates consistent, clear college-ready standards to students and high schools</a:t>
            </a:r>
          </a:p>
          <a:p>
            <a:r>
              <a:rPr lang="en-US" dirty="0" smtClean="0"/>
              <a:t>Common standards make it easy to track student performance across colleges &amp; smooth the process of transfer between colleges.</a:t>
            </a:r>
          </a:p>
        </p:txBody>
      </p:sp>
      <p:sp>
        <p:nvSpPr>
          <p:cNvPr id="7" name="Text Placeholder 6"/>
          <p:cNvSpPr>
            <a:spLocks noGrp="1"/>
          </p:cNvSpPr>
          <p:nvPr>
            <p:ph type="body" sz="quarter" idx="12"/>
          </p:nvPr>
        </p:nvSpPr>
        <p:spPr/>
        <p:txBody>
          <a:bodyPr/>
          <a:lstStyle/>
          <a:p>
            <a:r>
              <a:rPr lang="en-US" b="1" dirty="0" smtClean="0"/>
              <a:t>THE CASE FOR SYSTEM-WIDE CONSISTENCY</a:t>
            </a:r>
            <a:endParaRPr lang="en-US" b="1" dirty="0"/>
          </a:p>
        </p:txBody>
      </p:sp>
      <p:sp>
        <p:nvSpPr>
          <p:cNvPr id="8" name="Text Placeholder 7"/>
          <p:cNvSpPr>
            <a:spLocks noGrp="1"/>
          </p:cNvSpPr>
          <p:nvPr>
            <p:ph type="body" sz="quarter" idx="13"/>
          </p:nvPr>
        </p:nvSpPr>
        <p:spPr/>
        <p:txBody>
          <a:bodyPr/>
          <a:lstStyle/>
          <a:p>
            <a:r>
              <a:rPr lang="en-US" b="1" dirty="0" smtClean="0"/>
              <a:t>THE CASE FOR AUTONOMY</a:t>
            </a:r>
            <a:endParaRPr 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Tension Two:</a:t>
            </a:r>
            <a:r>
              <a:rPr lang="en-US" sz="5400" dirty="0" smtClean="0"/>
              <a:t/>
            </a:r>
            <a:br>
              <a:rPr lang="en-US" sz="5400" dirty="0" smtClean="0"/>
            </a:br>
            <a:r>
              <a:rPr lang="en-US" dirty="0" smtClean="0"/>
              <a:t>Efficient vs. </a:t>
            </a:r>
            <a:r>
              <a:rPr lang="en-US" dirty="0" smtClean="0">
                <a:solidFill>
                  <a:schemeClr val="tx1"/>
                </a:solidFill>
              </a:rPr>
              <a:t>Effective</a:t>
            </a:r>
            <a:r>
              <a:rPr lang="en-US" dirty="0" smtClean="0"/>
              <a:t> </a:t>
            </a:r>
            <a:r>
              <a:rPr lang="en-US" dirty="0" smtClean="0">
                <a:solidFill>
                  <a:schemeClr val="bg1"/>
                </a:solidFill>
              </a:rPr>
              <a:t>Assessment</a:t>
            </a:r>
            <a:r>
              <a:rPr lang="en-US" dirty="0"/>
              <a:t/>
            </a:r>
            <a:br>
              <a:rPr lang="en-US" dirty="0"/>
            </a:br>
            <a:r>
              <a:rPr lang="en-US" dirty="0" smtClean="0"/>
              <a:t/>
            </a:r>
            <a:br>
              <a:rPr lang="en-US" dirty="0" smtClean="0"/>
            </a:br>
            <a:endParaRPr lang="en-US" dirty="0">
              <a:solidFill>
                <a:schemeClr val="tx1"/>
              </a:solidFill>
            </a:endParaRPr>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18708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endParaRPr lang="en-US" dirty="0" smtClean="0"/>
          </a:p>
          <a:p>
            <a:r>
              <a:rPr lang="en-US" dirty="0" smtClean="0"/>
              <a:t>Efficiency of computer adaptive tests goes hand in hand with high rates of failure and attrition.</a:t>
            </a:r>
          </a:p>
          <a:p>
            <a:r>
              <a:rPr lang="en-US" dirty="0" smtClean="0"/>
              <a:t>Current tests are not aligned with content students need to know to pass college-level classes.</a:t>
            </a:r>
          </a:p>
          <a:p>
            <a:r>
              <a:rPr lang="en-US" dirty="0" smtClean="0"/>
              <a:t>Tests are not diagnostic – do not provide information instructors can use in subsequent treatment.</a:t>
            </a:r>
          </a:p>
          <a:p>
            <a:r>
              <a:rPr lang="en-US" dirty="0" smtClean="0"/>
              <a:t>Tests don’t assess non-academic competencies.</a:t>
            </a:r>
          </a:p>
        </p:txBody>
      </p:sp>
      <p:sp>
        <p:nvSpPr>
          <p:cNvPr id="3" name="Title 2"/>
          <p:cNvSpPr>
            <a:spLocks noGrp="1"/>
          </p:cNvSpPr>
          <p:nvPr>
            <p:ph type="title"/>
          </p:nvPr>
        </p:nvSpPr>
        <p:spPr/>
        <p:txBody>
          <a:bodyPr/>
          <a:lstStyle/>
          <a:p>
            <a:r>
              <a:rPr lang="en-US" dirty="0" smtClean="0"/>
              <a:t>Efficient vs. Effective</a:t>
            </a:r>
            <a:endParaRPr lang="en-US" dirty="0"/>
          </a:p>
        </p:txBody>
      </p:sp>
      <p:sp>
        <p:nvSpPr>
          <p:cNvPr id="2" name="Content Placeholder 1"/>
          <p:cNvSpPr>
            <a:spLocks noGrp="1"/>
          </p:cNvSpPr>
          <p:nvPr>
            <p:ph type="body" sz="quarter" idx="10"/>
          </p:nvPr>
        </p:nvSpPr>
        <p:spPr/>
        <p:txBody>
          <a:bodyPr/>
          <a:lstStyle/>
          <a:p>
            <a:pPr marL="0" indent="0">
              <a:buNone/>
            </a:pPr>
            <a:endParaRPr lang="en-US" dirty="0" smtClean="0"/>
          </a:p>
          <a:p>
            <a:r>
              <a:rPr lang="en-US" dirty="0" smtClean="0"/>
              <a:t>CCs must evaluate thousands of incoming students every year.</a:t>
            </a:r>
          </a:p>
          <a:p>
            <a:r>
              <a:rPr lang="en-US" dirty="0" smtClean="0"/>
              <a:t>Computer adaptive placement tests can do this quickly and cheaply.</a:t>
            </a:r>
          </a:p>
          <a:p>
            <a:r>
              <a:rPr lang="en-US" dirty="0" smtClean="0"/>
              <a:t>Tests can be administered quickly, scored by computer, and can almost instantaneously determine placement for each student.</a:t>
            </a:r>
          </a:p>
        </p:txBody>
      </p:sp>
      <p:sp>
        <p:nvSpPr>
          <p:cNvPr id="7" name="Text Placeholder 6"/>
          <p:cNvSpPr>
            <a:spLocks noGrp="1"/>
          </p:cNvSpPr>
          <p:nvPr>
            <p:ph type="body" sz="quarter" idx="12"/>
          </p:nvPr>
        </p:nvSpPr>
        <p:spPr/>
        <p:txBody>
          <a:bodyPr/>
          <a:lstStyle/>
          <a:p>
            <a:r>
              <a:rPr lang="en-US" b="1" dirty="0" smtClean="0"/>
              <a:t>THE CASE FOR EFFICIENT ASSESSMENT</a:t>
            </a:r>
            <a:endParaRPr lang="en-US" b="1" dirty="0"/>
          </a:p>
        </p:txBody>
      </p:sp>
      <p:sp>
        <p:nvSpPr>
          <p:cNvPr id="8" name="Text Placeholder 7"/>
          <p:cNvSpPr>
            <a:spLocks noGrp="1"/>
          </p:cNvSpPr>
          <p:nvPr>
            <p:ph type="body" sz="quarter" idx="13"/>
          </p:nvPr>
        </p:nvSpPr>
        <p:spPr/>
        <p:txBody>
          <a:bodyPr/>
          <a:lstStyle/>
          <a:p>
            <a:r>
              <a:rPr lang="en-US" b="1" dirty="0" smtClean="0"/>
              <a:t>THE CASE FOR EFFECTIVE ASSESSMENT</a:t>
            </a:r>
            <a:endParaRPr lang="en-US" b="1" dirty="0"/>
          </a:p>
        </p:txBody>
      </p:sp>
    </p:spTree>
    <p:extLst>
      <p:ext uri="{BB962C8B-B14F-4D97-AF65-F5344CB8AC3E}">
        <p14:creationId xmlns:p14="http://schemas.microsoft.com/office/powerpoint/2010/main" val="1005106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5888" y="1817914"/>
            <a:ext cx="8562286" cy="3806509"/>
          </a:xfrm>
        </p:spPr>
        <p:txBody>
          <a:bodyPr/>
          <a:lstStyle/>
          <a:p>
            <a:pPr>
              <a:buFont typeface="Arial" pitchFamily="34" charset="0"/>
              <a:buChar char="•"/>
            </a:pPr>
            <a:r>
              <a:rPr lang="en-US" sz="2000" dirty="0" smtClean="0"/>
              <a:t>Severe underplacement into developmental courses is more common than severe overplacement into college-level </a:t>
            </a:r>
            <a:r>
              <a:rPr lang="en-US" sz="2000" dirty="0" smtClean="0"/>
              <a:t>courses.</a:t>
            </a:r>
            <a:endParaRPr lang="en-US" sz="2000" dirty="0" smtClean="0"/>
          </a:p>
          <a:p>
            <a:pPr marL="0" indent="0">
              <a:buNone/>
            </a:pPr>
            <a:endParaRPr lang="en-US" dirty="0" smtClean="0"/>
          </a:p>
        </p:txBody>
      </p:sp>
      <p:sp>
        <p:nvSpPr>
          <p:cNvPr id="3" name="Title 2"/>
          <p:cNvSpPr>
            <a:spLocks noGrp="1"/>
          </p:cNvSpPr>
          <p:nvPr>
            <p:ph type="title"/>
          </p:nvPr>
        </p:nvSpPr>
        <p:spPr/>
        <p:txBody>
          <a:bodyPr/>
          <a:lstStyle/>
          <a:p>
            <a:r>
              <a:rPr lang="en-US" sz="2800" dirty="0" smtClean="0"/>
              <a:t>Using a Single </a:t>
            </a:r>
            <a:r>
              <a:rPr lang="en-US" sz="2800" dirty="0" smtClean="0">
                <a:solidFill>
                  <a:schemeClr val="tx1"/>
                </a:solidFill>
              </a:rPr>
              <a:t>Test Score </a:t>
            </a:r>
            <a:r>
              <a:rPr lang="en-US" sz="2800" dirty="0" smtClean="0"/>
              <a:t>Results in High Rates of </a:t>
            </a:r>
            <a:r>
              <a:rPr lang="en-US" sz="2800" dirty="0" smtClean="0">
                <a:solidFill>
                  <a:srgbClr val="872175"/>
                </a:solidFill>
              </a:rPr>
              <a:t>Severe Placement </a:t>
            </a:r>
            <a:r>
              <a:rPr lang="en-US" sz="2800" dirty="0" smtClean="0">
                <a:solidFill>
                  <a:srgbClr val="872175"/>
                </a:solidFill>
              </a:rPr>
              <a:t>Errors</a:t>
            </a:r>
            <a:endParaRPr lang="en-US" sz="2800" baseline="30000" dirty="0">
              <a:solidFill>
                <a:srgbClr val="872175"/>
              </a:solidFill>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25" y="2612571"/>
            <a:ext cx="8611797" cy="370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51129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smtClean="0"/>
              <a:t>State System: Using </a:t>
            </a:r>
            <a:r>
              <a:rPr lang="en-US" sz="2800" dirty="0" smtClean="0">
                <a:solidFill>
                  <a:srgbClr val="872175"/>
                </a:solidFill>
              </a:rPr>
              <a:t>High School GPA </a:t>
            </a:r>
            <a:r>
              <a:rPr lang="en-US" sz="2800" dirty="0" smtClean="0"/>
              <a:t>Could Cut Severe Error Rates in Half</a:t>
            </a:r>
            <a:endParaRPr lang="en-US" sz="2800" dirty="0">
              <a:solidFill>
                <a:srgbClr val="872175"/>
              </a:solidFill>
            </a:endParaRPr>
          </a:p>
        </p:txBody>
      </p:sp>
      <p:sp>
        <p:nvSpPr>
          <p:cNvPr id="8" name="TextBox 7"/>
          <p:cNvSpPr txBox="1"/>
          <p:nvPr/>
        </p:nvSpPr>
        <p:spPr>
          <a:xfrm rot="16200000">
            <a:off x="-620095" y="4370489"/>
            <a:ext cx="1729961" cy="307777"/>
          </a:xfrm>
          <a:prstGeom prst="rect">
            <a:avLst/>
          </a:prstGeom>
          <a:noFill/>
        </p:spPr>
        <p:txBody>
          <a:bodyPr wrap="none" rtlCol="0">
            <a:spAutoFit/>
          </a:bodyPr>
          <a:lstStyle/>
          <a:p>
            <a:r>
              <a:rPr lang="en-US" sz="1400" b="1" dirty="0" err="1" smtClean="0"/>
              <a:t>Sevee</a:t>
            </a:r>
            <a:r>
              <a:rPr lang="en-US" sz="1400" b="1" dirty="0" smtClean="0"/>
              <a:t> Error Rates</a:t>
            </a:r>
            <a:endParaRPr lang="en-US" sz="1400" b="1" dirty="0"/>
          </a:p>
        </p:txBody>
      </p:sp>
      <p:pic>
        <p:nvPicPr>
          <p:cNvPr id="5"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93380" y="2183309"/>
            <a:ext cx="8426921" cy="363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7208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5888" y="1980246"/>
            <a:ext cx="8229600" cy="4475164"/>
          </a:xfrm>
        </p:spPr>
        <p:txBody>
          <a:bodyPr/>
          <a:lstStyle/>
          <a:p>
            <a:pPr marL="0" indent="0">
              <a:buNone/>
            </a:pPr>
            <a:endParaRPr lang="en-US" sz="1200" dirty="0" smtClean="0">
              <a:solidFill>
                <a:schemeClr val="tx1"/>
              </a:solidFill>
            </a:endParaRPr>
          </a:p>
          <a:p>
            <a:pPr marL="0" indent="0">
              <a:buNone/>
            </a:pPr>
            <a:r>
              <a:rPr lang="en-US" sz="1200" b="1" dirty="0" smtClean="0">
                <a:solidFill>
                  <a:schemeClr val="tx1"/>
                </a:solidFill>
              </a:rPr>
              <a:t>   </a:t>
            </a:r>
            <a:endParaRPr lang="en-US" dirty="0" smtClean="0"/>
          </a:p>
        </p:txBody>
      </p:sp>
      <p:sp>
        <p:nvSpPr>
          <p:cNvPr id="3" name="Title 2"/>
          <p:cNvSpPr>
            <a:spLocks noGrp="1"/>
          </p:cNvSpPr>
          <p:nvPr>
            <p:ph type="title"/>
          </p:nvPr>
        </p:nvSpPr>
        <p:spPr/>
        <p:txBody>
          <a:bodyPr/>
          <a:lstStyle/>
          <a:p>
            <a:r>
              <a:rPr lang="en-US" sz="2400" dirty="0" smtClean="0"/>
              <a:t>Urban System: Using High School Transcript Data Could </a:t>
            </a:r>
            <a:r>
              <a:rPr lang="en-US" sz="2400" dirty="0" smtClean="0">
                <a:solidFill>
                  <a:srgbClr val="872175"/>
                </a:solidFill>
              </a:rPr>
              <a:t>Lower</a:t>
            </a:r>
            <a:r>
              <a:rPr lang="en-US" sz="2400" dirty="0" smtClean="0"/>
              <a:t> Remediation Rates </a:t>
            </a:r>
            <a:r>
              <a:rPr lang="en-US" sz="2400" smtClean="0"/>
              <a:t>While </a:t>
            </a:r>
            <a:r>
              <a:rPr lang="en-US" sz="2400" smtClean="0">
                <a:solidFill>
                  <a:srgbClr val="872175"/>
                </a:solidFill>
              </a:rPr>
              <a:t>Maintaining </a:t>
            </a:r>
            <a:r>
              <a:rPr lang="en-US" sz="2400" smtClean="0"/>
              <a:t> </a:t>
            </a:r>
            <a:r>
              <a:rPr lang="en-US" sz="2400" dirty="0" smtClean="0"/>
              <a:t>College-Level Success Rates</a:t>
            </a:r>
            <a:endParaRPr lang="en-US" sz="2400" dirty="0">
              <a:solidFill>
                <a:srgbClr val="872175"/>
              </a:solidFill>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287" y="2578554"/>
            <a:ext cx="5679169" cy="1872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287" y="4878614"/>
            <a:ext cx="5592084" cy="1850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287" y="2062615"/>
            <a:ext cx="2677143" cy="201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287" y="4617318"/>
            <a:ext cx="5864227" cy="14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287" y="2344057"/>
            <a:ext cx="2720686" cy="151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39025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Tension Three:</a:t>
            </a:r>
            <a:br>
              <a:rPr lang="en-US" dirty="0" smtClean="0"/>
            </a:br>
            <a:r>
              <a:rPr lang="en-US" dirty="0" smtClean="0"/>
              <a:t>Supporting Student </a:t>
            </a:r>
            <a:r>
              <a:rPr lang="en-US" dirty="0" smtClean="0">
                <a:solidFill>
                  <a:schemeClr val="tx1"/>
                </a:solidFill>
              </a:rPr>
              <a:t>Progression</a:t>
            </a:r>
            <a:r>
              <a:rPr lang="en-US" dirty="0" smtClean="0"/>
              <a:t> versus Upholding Academic </a:t>
            </a:r>
            <a:r>
              <a:rPr lang="en-US" dirty="0" smtClean="0">
                <a:solidFill>
                  <a:schemeClr val="bg1"/>
                </a:solidFill>
              </a:rPr>
              <a:t>Standards</a:t>
            </a:r>
            <a:r>
              <a:rPr lang="en-US" dirty="0"/>
              <a:t/>
            </a:r>
            <a:br>
              <a:rPr lang="en-US" dirty="0"/>
            </a:br>
            <a:r>
              <a:rPr lang="en-US" dirty="0" smtClean="0"/>
              <a:t/>
            </a:r>
            <a:br>
              <a:rPr lang="en-US" dirty="0" smtClean="0"/>
            </a:br>
            <a:endParaRPr lang="en-US" dirty="0">
              <a:solidFill>
                <a:schemeClr val="tx1"/>
              </a:solidFill>
            </a:endParaRPr>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65111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AmericasCharities_PPT_TEMPLATE_160511">
  <a:themeElements>
    <a:clrScheme name="Custom 20">
      <a:dk1>
        <a:srgbClr val="000000"/>
      </a:dk1>
      <a:lt1>
        <a:srgbClr val="FFFFFF"/>
      </a:lt1>
      <a:dk2>
        <a:srgbClr val="872175"/>
      </a:dk2>
      <a:lt2>
        <a:srgbClr val="872175"/>
      </a:lt2>
      <a:accent1>
        <a:srgbClr val="3B73B9"/>
      </a:accent1>
      <a:accent2>
        <a:srgbClr val="3B73B9"/>
      </a:accent2>
      <a:accent3>
        <a:srgbClr val="ADAFB2"/>
      </a:accent3>
      <a:accent4>
        <a:srgbClr val="ADAFB2"/>
      </a:accent4>
      <a:accent5>
        <a:srgbClr val="646464"/>
      </a:accent5>
      <a:accent6>
        <a:srgbClr val="646464"/>
      </a:accent6>
      <a:hlink>
        <a:srgbClr val="3C3C3C"/>
      </a:hlink>
      <a:folHlink>
        <a:srgbClr val="3C3C3C"/>
      </a:folHlink>
    </a:clrScheme>
    <a:fontScheme name="Blank Presentation">
      <a:majorFont>
        <a:latin typeface="Arial"/>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93D0"/>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13114</TotalTime>
  <Words>1625</Words>
  <Application>Microsoft Office PowerPoint</Application>
  <PresentationFormat>On-screen Show (4:3)</PresentationFormat>
  <Paragraphs>130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1_AmericasCharities_PPT_TEMPLATE_160511</vt:lpstr>
      <vt:lpstr>Designing Meaningful Developmental Reform</vt:lpstr>
      <vt:lpstr>Tension One: Institutional Autonomy vs. System-wide Consistency  </vt:lpstr>
      <vt:lpstr>Autonomy Vs. Consistency</vt:lpstr>
      <vt:lpstr>Tension Two: Efficient vs. Effective Assessment  </vt:lpstr>
      <vt:lpstr>Efficient vs. Effective</vt:lpstr>
      <vt:lpstr>Using a Single Test Score Results in High Rates of Severe Placement Errors</vt:lpstr>
      <vt:lpstr>State System: Using High School GPA Could Cut Severe Error Rates in Half</vt:lpstr>
      <vt:lpstr>Urban System: Using High School Transcript Data Could Lower Remediation Rates While Maintaining  College-Level Success Rates</vt:lpstr>
      <vt:lpstr>Tension Three: Supporting Student Progression versus Upholding Academic Standards  </vt:lpstr>
      <vt:lpstr>Progression vs. Standards</vt:lpstr>
      <vt:lpstr>Acceleration Models May Improve Developmental Student Progression</vt:lpstr>
      <vt:lpstr>High-Quality Acceleration Maintains Pass Rates in College-Level Classes</vt:lpstr>
      <vt:lpstr>References</vt:lpstr>
      <vt:lpstr>For more information </vt:lpstr>
    </vt:vector>
  </TitlesOfParts>
  <Company>Levine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set in 35pt Arial Bold, shown on two lines</dc:title>
  <dc:creator>Levine</dc:creator>
  <cp:lastModifiedBy>CIS</cp:lastModifiedBy>
  <cp:revision>192</cp:revision>
  <cp:lastPrinted>2012-12-04T18:45:18Z</cp:lastPrinted>
  <dcterms:created xsi:type="dcterms:W3CDTF">2012-05-23T13:59:25Z</dcterms:created>
  <dcterms:modified xsi:type="dcterms:W3CDTF">2014-03-31T20:46:17Z</dcterms:modified>
</cp:coreProperties>
</file>